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5"/>
  </p:handoutMasterIdLst>
  <p:sldIdLst>
    <p:sldId id="821" r:id="rId3"/>
    <p:sldId id="943" r:id="rId5"/>
    <p:sldId id="863" r:id="rId6"/>
    <p:sldId id="931" r:id="rId7"/>
    <p:sldId id="933" r:id="rId8"/>
    <p:sldId id="934" r:id="rId9"/>
    <p:sldId id="935" r:id="rId10"/>
    <p:sldId id="941" r:id="rId11"/>
    <p:sldId id="942" r:id="rId12"/>
    <p:sldId id="944" r:id="rId13"/>
    <p:sldId id="945" r:id="rId14"/>
    <p:sldId id="741" r:id="rId15"/>
    <p:sldId id="822" r:id="rId16"/>
    <p:sldId id="937" r:id="rId17"/>
    <p:sldId id="744" r:id="rId18"/>
    <p:sldId id="745" r:id="rId19"/>
    <p:sldId id="746" r:id="rId20"/>
    <p:sldId id="932" r:id="rId21"/>
    <p:sldId id="899" r:id="rId22"/>
    <p:sldId id="895" r:id="rId23"/>
    <p:sldId id="900" r:id="rId24"/>
    <p:sldId id="867" r:id="rId25"/>
    <p:sldId id="749" r:id="rId26"/>
    <p:sldId id="752" r:id="rId27"/>
    <p:sldId id="750" r:id="rId28"/>
    <p:sldId id="751" r:id="rId29"/>
    <p:sldId id="868" r:id="rId30"/>
    <p:sldId id="869" r:id="rId31"/>
    <p:sldId id="870" r:id="rId32"/>
    <p:sldId id="871" r:id="rId33"/>
    <p:sldId id="872" r:id="rId34"/>
    <p:sldId id="873" r:id="rId35"/>
    <p:sldId id="874" r:id="rId36"/>
    <p:sldId id="875" r:id="rId37"/>
    <p:sldId id="877" r:id="rId38"/>
    <p:sldId id="878" r:id="rId39"/>
    <p:sldId id="946" r:id="rId40"/>
    <p:sldId id="947" r:id="rId41"/>
    <p:sldId id="948" r:id="rId42"/>
    <p:sldId id="949" r:id="rId43"/>
    <p:sldId id="886" r:id="rId44"/>
    <p:sldId id="887" r:id="rId45"/>
    <p:sldId id="972" r:id="rId46"/>
    <p:sldId id="891" r:id="rId47"/>
    <p:sldId id="973" r:id="rId48"/>
    <p:sldId id="892" r:id="rId49"/>
    <p:sldId id="893" r:id="rId50"/>
    <p:sldId id="894" r:id="rId51"/>
    <p:sldId id="901" r:id="rId52"/>
    <p:sldId id="902" r:id="rId53"/>
    <p:sldId id="903" r:id="rId54"/>
    <p:sldId id="904" r:id="rId55"/>
    <p:sldId id="905" r:id="rId56"/>
    <p:sldId id="909" r:id="rId57"/>
    <p:sldId id="898" r:id="rId58"/>
    <p:sldId id="911" r:id="rId59"/>
    <p:sldId id="914" r:id="rId60"/>
    <p:sldId id="955" r:id="rId61"/>
    <p:sldId id="956" r:id="rId62"/>
    <p:sldId id="958" r:id="rId63"/>
    <p:sldId id="953" r:id="rId64"/>
    <p:sldId id="960" r:id="rId65"/>
    <p:sldId id="961" r:id="rId66"/>
    <p:sldId id="962" r:id="rId67"/>
    <p:sldId id="963" r:id="rId68"/>
    <p:sldId id="964" r:id="rId69"/>
    <p:sldId id="965" r:id="rId70"/>
    <p:sldId id="967" r:id="rId71"/>
    <p:sldId id="968" r:id="rId72"/>
    <p:sldId id="971" r:id="rId73"/>
    <p:sldId id="974" r:id="rId74"/>
  </p:sldIdLst>
  <p:sldSz cx="9144000" cy="6858000" type="screen4x3"/>
  <p:notesSz cx="6858000" cy="9144000"/>
  <p:custDataLst>
    <p:tags r:id="rId79"/>
  </p:custDataLst>
  <p:defaultTextStyle>
    <a:defPPr>
      <a:defRPr lang="en-US"/>
    </a:defPPr>
    <a:lvl1pPr marL="0" lvl="0"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FFFF"/>
    <a:srgbClr val="FF3300"/>
    <a:srgbClr val="CCCC00"/>
    <a:srgbClr val="FF9900"/>
    <a:srgbClr val="FF00FF"/>
    <a:srgbClr val="0066FF"/>
    <a:srgbClr val="00FF00"/>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37"/>
    <p:restoredTop sz="94025"/>
  </p:normalViewPr>
  <p:slideViewPr>
    <p:cSldViewPr showGuides="1">
      <p:cViewPr varScale="1">
        <p:scale>
          <a:sx n="89" d="100"/>
          <a:sy n="89" d="100"/>
        </p:scale>
        <p:origin x="1160" y="52"/>
      </p:cViewPr>
      <p:guideLst>
        <p:guide orient="horz" pos="2160"/>
        <p:guide pos="72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963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9" Type="http://schemas.openxmlformats.org/officeDocument/2006/relationships/tags" Target="tags/tag1.xml"/><Relationship Id="rId78" Type="http://schemas.openxmlformats.org/officeDocument/2006/relationships/tableStyles" Target="tableStyles.xml"/><Relationship Id="rId77" Type="http://schemas.openxmlformats.org/officeDocument/2006/relationships/viewProps" Target="viewProps.xml"/><Relationship Id="rId76" Type="http://schemas.openxmlformats.org/officeDocument/2006/relationships/presProps" Target="presProps.xml"/><Relationship Id="rId75" Type="http://schemas.openxmlformats.org/officeDocument/2006/relationships/handoutMaster" Target="handoutMasters/handoutMaster1.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3" name="Rectangle 3"/>
          <p:cNvSpPr>
            <a:spLocks noGrp="1" noChangeArrowheads="1"/>
          </p:cNvSpPr>
          <p:nvPr>
            <p:ph type="dt" sz="quarter"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4" name="Rectangle 4"/>
          <p:cNvSpPr>
            <a:spLocks noGrp="1" noChangeArrowheads="1"/>
          </p:cNvSpPr>
          <p:nvPr>
            <p:ph type="ftr" sz="quarter" idx="2"/>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5" name="Rectangle 5"/>
          <p:cNvSpPr>
            <a:spLocks noGrp="1" noChangeArrowheads="1"/>
          </p:cNvSpPr>
          <p:nvPr>
            <p:ph type="sldNum" sz="quarter" idx="3"/>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kumimoji="1" sz="120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a:spLocks noGrp="1" noRot="1" noChangeAspec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ln>
          <a:effectLst/>
        </p:spPr>
        <p:txBody>
          <a:bodyPr vert="horz" wrap="square" lIns="91440" tIns="45720" rIns="91440" bIns="45720" numCol="1" anchor="b" anchorCtr="0" compatLnSpc="1"/>
          <a:lstStyle>
            <a:lvl1pPr eaLnBrk="1" hangingPunct="1">
              <a:defRPr kumimoji="1" sz="12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ln>
          <a:effectLst/>
        </p:spPr>
        <p:txBody>
          <a:bodyPr vert="horz" wrap="square" lIns="91440" tIns="45720" rIns="91440" bIns="45720" numCol="1" anchor="b" anchorCtr="0" compatLnSpc="1"/>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6147" name="Rectangle 2"/>
          <p:cNvSpPr>
            <a:spLocks noGrp="1" noRot="1" noChangeAspect="1" noTextEdit="1"/>
          </p:cNvSpPr>
          <p:nvPr>
            <p:ph type="sldImg"/>
          </p:nvPr>
        </p:nvSpPr>
        <p:spPr>
          <a:ln/>
        </p:spPr>
      </p:sp>
      <p:sp>
        <p:nvSpPr>
          <p:cNvPr id="614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30723" name="Rectangle 2"/>
          <p:cNvSpPr>
            <a:spLocks noGrp="1" noRot="1" noChangeAspect="1" noTextEdit="1"/>
          </p:cNvSpPr>
          <p:nvPr>
            <p:ph type="sldImg"/>
          </p:nvPr>
        </p:nvSpPr>
        <p:spPr>
          <a:ln/>
        </p:spPr>
      </p:sp>
      <p:sp>
        <p:nvSpPr>
          <p:cNvPr id="3072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32771" name="Rectangle 2"/>
          <p:cNvSpPr>
            <a:spLocks noGrp="1" noRot="1" noChangeAspect="1" noTextEdit="1"/>
          </p:cNvSpPr>
          <p:nvPr>
            <p:ph type="sldImg"/>
          </p:nvPr>
        </p:nvSpPr>
        <p:spPr>
          <a:ln/>
        </p:spPr>
      </p:sp>
      <p:sp>
        <p:nvSpPr>
          <p:cNvPr id="3277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35843" name="Rectangle 2"/>
          <p:cNvSpPr>
            <a:spLocks noGrp="1" noRot="1" noChangeAspect="1" noTextEdit="1"/>
          </p:cNvSpPr>
          <p:nvPr>
            <p:ph type="sldImg"/>
          </p:nvPr>
        </p:nvSpPr>
        <p:spPr>
          <a:ln/>
        </p:spPr>
      </p:sp>
      <p:sp>
        <p:nvSpPr>
          <p:cNvPr id="3584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37891" name="Rectangle 2"/>
          <p:cNvSpPr>
            <a:spLocks noGrp="1" noRot="1" noChangeAspect="1" noTextEdit="1"/>
          </p:cNvSpPr>
          <p:nvPr>
            <p:ph type="sldImg"/>
          </p:nvPr>
        </p:nvSpPr>
        <p:spPr>
          <a:ln/>
        </p:spPr>
      </p:sp>
      <p:sp>
        <p:nvSpPr>
          <p:cNvPr id="3789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39939" name="Rectangle 2"/>
          <p:cNvSpPr>
            <a:spLocks noGrp="1" noRot="1" noChangeAspect="1" noTextEdit="1"/>
          </p:cNvSpPr>
          <p:nvPr>
            <p:ph type="sldImg"/>
          </p:nvPr>
        </p:nvSpPr>
        <p:spPr>
          <a:ln/>
        </p:spPr>
      </p:sp>
      <p:sp>
        <p:nvSpPr>
          <p:cNvPr id="3994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41987" name="Rectangle 2"/>
          <p:cNvSpPr>
            <a:spLocks noGrp="1" noRot="1" noChangeAspect="1" noTextEdit="1"/>
          </p:cNvSpPr>
          <p:nvPr>
            <p:ph type="sldImg"/>
          </p:nvPr>
        </p:nvSpPr>
        <p:spPr>
          <a:ln/>
        </p:spPr>
      </p:sp>
      <p:sp>
        <p:nvSpPr>
          <p:cNvPr id="4198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44035" name="Rectangle 2"/>
          <p:cNvSpPr>
            <a:spLocks noGrp="1" noRot="1" noChangeAspect="1" noTextEdit="1"/>
          </p:cNvSpPr>
          <p:nvPr>
            <p:ph type="sldImg"/>
          </p:nvPr>
        </p:nvSpPr>
        <p:spPr>
          <a:ln/>
        </p:spPr>
      </p:sp>
      <p:sp>
        <p:nvSpPr>
          <p:cNvPr id="4403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46083" name="Rectangle 2"/>
          <p:cNvSpPr>
            <a:spLocks noGrp="1" noRot="1" noChangeAspect="1" noTextEdit="1"/>
          </p:cNvSpPr>
          <p:nvPr>
            <p:ph type="sldImg"/>
          </p:nvPr>
        </p:nvSpPr>
        <p:spPr>
          <a:ln/>
        </p:spPr>
      </p:sp>
      <p:sp>
        <p:nvSpPr>
          <p:cNvPr id="4608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48131" name="Rectangle 2"/>
          <p:cNvSpPr>
            <a:spLocks noGrp="1" noRot="1" noChangeAspect="1" noTextEdit="1"/>
          </p:cNvSpPr>
          <p:nvPr>
            <p:ph type="sldImg"/>
          </p:nvPr>
        </p:nvSpPr>
        <p:spPr>
          <a:ln/>
        </p:spPr>
      </p:sp>
      <p:sp>
        <p:nvSpPr>
          <p:cNvPr id="4813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50179" name="Rectangle 2"/>
          <p:cNvSpPr>
            <a:spLocks noGrp="1" noRot="1" noChangeAspect="1" noTextEdit="1"/>
          </p:cNvSpPr>
          <p:nvPr>
            <p:ph type="sldImg"/>
          </p:nvPr>
        </p:nvSpPr>
        <p:spPr>
          <a:ln/>
        </p:spPr>
      </p:sp>
      <p:sp>
        <p:nvSpPr>
          <p:cNvPr id="5018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8195" name="Rectangle 2"/>
          <p:cNvSpPr>
            <a:spLocks noTextEdit="1"/>
          </p:cNvSpPr>
          <p:nvPr>
            <p:ph type="sldImg"/>
          </p:nvPr>
        </p:nvSpPr>
        <p:spPr>
          <a:ln/>
        </p:spPr>
      </p:sp>
      <p:sp>
        <p:nvSpPr>
          <p:cNvPr id="8196"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52227" name="Rectangle 2"/>
          <p:cNvSpPr>
            <a:spLocks noGrp="1" noRot="1" noChangeAspect="1" noTextEdit="1"/>
          </p:cNvSpPr>
          <p:nvPr>
            <p:ph type="sldImg"/>
          </p:nvPr>
        </p:nvSpPr>
        <p:spPr>
          <a:ln/>
        </p:spPr>
      </p:sp>
      <p:sp>
        <p:nvSpPr>
          <p:cNvPr id="5222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54275" name="Rectangle 2"/>
          <p:cNvSpPr>
            <a:spLocks noGrp="1" noRot="1" noChangeAspect="1" noTextEdit="1"/>
          </p:cNvSpPr>
          <p:nvPr>
            <p:ph type="sldImg"/>
          </p:nvPr>
        </p:nvSpPr>
        <p:spPr>
          <a:ln/>
        </p:spPr>
      </p:sp>
      <p:sp>
        <p:nvSpPr>
          <p:cNvPr id="5427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56323" name="Rectangle 2"/>
          <p:cNvSpPr>
            <a:spLocks noGrp="1" noRot="1" noChangeAspect="1" noTextEdit="1"/>
          </p:cNvSpPr>
          <p:nvPr>
            <p:ph type="sldImg"/>
          </p:nvPr>
        </p:nvSpPr>
        <p:spPr>
          <a:ln/>
        </p:spPr>
      </p:sp>
      <p:sp>
        <p:nvSpPr>
          <p:cNvPr id="5632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58371" name="Rectangle 2"/>
          <p:cNvSpPr>
            <a:spLocks noGrp="1" noRot="1" noChangeAspect="1" noTextEdit="1"/>
          </p:cNvSpPr>
          <p:nvPr>
            <p:ph type="sldImg"/>
          </p:nvPr>
        </p:nvSpPr>
        <p:spPr>
          <a:ln/>
        </p:spPr>
      </p:sp>
      <p:sp>
        <p:nvSpPr>
          <p:cNvPr id="5837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60419" name="Rectangle 2"/>
          <p:cNvSpPr>
            <a:spLocks noGrp="1" noRot="1" noChangeAspect="1" noTextEdit="1"/>
          </p:cNvSpPr>
          <p:nvPr>
            <p:ph type="sldImg"/>
          </p:nvPr>
        </p:nvSpPr>
        <p:spPr>
          <a:ln/>
        </p:spPr>
      </p:sp>
      <p:sp>
        <p:nvSpPr>
          <p:cNvPr id="6042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62467" name="Rectangle 2"/>
          <p:cNvSpPr>
            <a:spLocks noGrp="1" noRot="1" noChangeAspect="1" noTextEdit="1"/>
          </p:cNvSpPr>
          <p:nvPr>
            <p:ph type="sldImg"/>
          </p:nvPr>
        </p:nvSpPr>
        <p:spPr>
          <a:ln/>
        </p:spPr>
      </p:sp>
      <p:sp>
        <p:nvSpPr>
          <p:cNvPr id="6246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64515" name="Rectangle 2"/>
          <p:cNvSpPr>
            <a:spLocks noGrp="1" noRot="1" noChangeAspect="1" noTextEdit="1"/>
          </p:cNvSpPr>
          <p:nvPr>
            <p:ph type="sldImg"/>
          </p:nvPr>
        </p:nvSpPr>
        <p:spPr>
          <a:ln/>
        </p:spPr>
      </p:sp>
      <p:sp>
        <p:nvSpPr>
          <p:cNvPr id="6451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66563" name="Rectangle 2"/>
          <p:cNvSpPr>
            <a:spLocks noGrp="1" noRot="1" noChangeAspect="1" noTextEdit="1"/>
          </p:cNvSpPr>
          <p:nvPr>
            <p:ph type="sldImg"/>
          </p:nvPr>
        </p:nvSpPr>
        <p:spPr>
          <a:ln/>
        </p:spPr>
      </p:sp>
      <p:sp>
        <p:nvSpPr>
          <p:cNvPr id="6656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68611" name="Rectangle 2"/>
          <p:cNvSpPr>
            <a:spLocks noGrp="1" noRot="1" noChangeAspect="1" noTextEdit="1"/>
          </p:cNvSpPr>
          <p:nvPr>
            <p:ph type="sldImg"/>
          </p:nvPr>
        </p:nvSpPr>
        <p:spPr>
          <a:ln/>
        </p:spPr>
      </p:sp>
      <p:sp>
        <p:nvSpPr>
          <p:cNvPr id="6861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70659" name="Rectangle 2"/>
          <p:cNvSpPr>
            <a:spLocks noGrp="1" noRot="1" noChangeAspect="1" noTextEdit="1"/>
          </p:cNvSpPr>
          <p:nvPr>
            <p:ph type="sldImg"/>
          </p:nvPr>
        </p:nvSpPr>
        <p:spPr>
          <a:ln/>
        </p:spPr>
      </p:sp>
      <p:sp>
        <p:nvSpPr>
          <p:cNvPr id="7066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10243" name="Rectangle 2"/>
          <p:cNvSpPr>
            <a:spLocks noGrp="1" noRot="1" noChangeAspect="1" noTextEdit="1"/>
          </p:cNvSpPr>
          <p:nvPr>
            <p:ph type="sldImg"/>
          </p:nvPr>
        </p:nvSpPr>
        <p:spPr>
          <a:ln/>
        </p:spPr>
      </p:sp>
      <p:sp>
        <p:nvSpPr>
          <p:cNvPr id="1024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72707" name="Rectangle 2"/>
          <p:cNvSpPr>
            <a:spLocks noTextEdit="1"/>
          </p:cNvSpPr>
          <p:nvPr>
            <p:ph type="sldImg"/>
          </p:nvPr>
        </p:nvSpPr>
        <p:spPr>
          <a:ln/>
        </p:spPr>
      </p:sp>
      <p:sp>
        <p:nvSpPr>
          <p:cNvPr id="72708"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74755" name="Rectangle 2"/>
          <p:cNvSpPr>
            <a:spLocks noTextEdit="1"/>
          </p:cNvSpPr>
          <p:nvPr>
            <p:ph type="sldImg"/>
          </p:nvPr>
        </p:nvSpPr>
        <p:spPr>
          <a:ln/>
        </p:spPr>
      </p:sp>
      <p:sp>
        <p:nvSpPr>
          <p:cNvPr id="74756"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76803" name="Rectangle 2"/>
          <p:cNvSpPr>
            <a:spLocks noTextEdit="1"/>
          </p:cNvSpPr>
          <p:nvPr>
            <p:ph type="sldImg"/>
          </p:nvPr>
        </p:nvSpPr>
        <p:spPr>
          <a:ln/>
        </p:spPr>
      </p:sp>
      <p:sp>
        <p:nvSpPr>
          <p:cNvPr id="76804"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78851" name="Rectangle 2"/>
          <p:cNvSpPr>
            <a:spLocks noTextEdit="1"/>
          </p:cNvSpPr>
          <p:nvPr>
            <p:ph type="sldImg"/>
          </p:nvPr>
        </p:nvSpPr>
        <p:spPr>
          <a:ln/>
        </p:spPr>
      </p:sp>
      <p:sp>
        <p:nvSpPr>
          <p:cNvPr id="78852"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80899" name="Rectangle 2"/>
          <p:cNvSpPr>
            <a:spLocks noGrp="1" noRot="1" noChangeAspect="1" noTextEdit="1"/>
          </p:cNvSpPr>
          <p:nvPr>
            <p:ph type="sldImg"/>
          </p:nvPr>
        </p:nvSpPr>
        <p:spPr>
          <a:ln/>
        </p:spPr>
      </p:sp>
      <p:sp>
        <p:nvSpPr>
          <p:cNvPr id="8090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82947" name="Rectangle 2"/>
          <p:cNvSpPr>
            <a:spLocks noGrp="1" noRot="1" noChangeAspect="1" noTextEdit="1"/>
          </p:cNvSpPr>
          <p:nvPr>
            <p:ph type="sldImg"/>
          </p:nvPr>
        </p:nvSpPr>
        <p:spPr>
          <a:ln/>
        </p:spPr>
      </p:sp>
      <p:sp>
        <p:nvSpPr>
          <p:cNvPr id="8294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86019" name="Rectangle 2"/>
          <p:cNvSpPr>
            <a:spLocks noGrp="1" noRot="1" noChangeAspect="1" noTextEdit="1"/>
          </p:cNvSpPr>
          <p:nvPr>
            <p:ph type="sldImg"/>
          </p:nvPr>
        </p:nvSpPr>
        <p:spPr>
          <a:ln/>
        </p:spPr>
      </p:sp>
      <p:sp>
        <p:nvSpPr>
          <p:cNvPr id="8602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89091" name="Rectangle 2"/>
          <p:cNvSpPr>
            <a:spLocks noGrp="1" noRot="1" noChangeAspect="1" noTextEdit="1"/>
          </p:cNvSpPr>
          <p:nvPr>
            <p:ph type="sldImg"/>
          </p:nvPr>
        </p:nvSpPr>
        <p:spPr>
          <a:ln/>
        </p:spPr>
      </p:sp>
      <p:sp>
        <p:nvSpPr>
          <p:cNvPr id="8909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91139" name="Rectangle 2"/>
          <p:cNvSpPr>
            <a:spLocks noGrp="1" noRot="1" noChangeAspect="1" noTextEdit="1"/>
          </p:cNvSpPr>
          <p:nvPr>
            <p:ph type="sldImg"/>
          </p:nvPr>
        </p:nvSpPr>
        <p:spPr>
          <a:ln/>
        </p:spPr>
      </p:sp>
      <p:sp>
        <p:nvSpPr>
          <p:cNvPr id="9114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93187" name="Rectangle 2"/>
          <p:cNvSpPr>
            <a:spLocks noGrp="1" noRot="1" noChangeAspect="1" noTextEdit="1"/>
          </p:cNvSpPr>
          <p:nvPr>
            <p:ph type="sldImg"/>
          </p:nvPr>
        </p:nvSpPr>
        <p:spPr>
          <a:ln/>
        </p:spPr>
      </p:sp>
      <p:sp>
        <p:nvSpPr>
          <p:cNvPr id="9318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12291" name="Rectangle 2"/>
          <p:cNvSpPr>
            <a:spLocks noGrp="1" noRot="1" noChangeAspect="1" noTextEdit="1"/>
          </p:cNvSpPr>
          <p:nvPr>
            <p:ph type="sldImg"/>
          </p:nvPr>
        </p:nvSpPr>
        <p:spPr>
          <a:ln/>
        </p:spPr>
      </p:sp>
      <p:sp>
        <p:nvSpPr>
          <p:cNvPr id="1229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95235" name="Rectangle 2"/>
          <p:cNvSpPr>
            <a:spLocks noGrp="1" noRot="1" noChangeAspect="1" noTextEdit="1"/>
          </p:cNvSpPr>
          <p:nvPr>
            <p:ph type="sldImg"/>
          </p:nvPr>
        </p:nvSpPr>
        <p:spPr>
          <a:ln/>
        </p:spPr>
      </p:sp>
      <p:sp>
        <p:nvSpPr>
          <p:cNvPr id="9523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97283" name="Rectangle 2"/>
          <p:cNvSpPr>
            <a:spLocks noGrp="1" noRot="1" noChangeAspect="1" noTextEdit="1"/>
          </p:cNvSpPr>
          <p:nvPr>
            <p:ph type="sldImg"/>
          </p:nvPr>
        </p:nvSpPr>
        <p:spPr>
          <a:ln/>
        </p:spPr>
      </p:sp>
      <p:sp>
        <p:nvSpPr>
          <p:cNvPr id="9728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99331" name="Rectangle 2"/>
          <p:cNvSpPr>
            <a:spLocks noGrp="1" noRot="1" noChangeAspect="1" noTextEdit="1"/>
          </p:cNvSpPr>
          <p:nvPr>
            <p:ph type="sldImg"/>
          </p:nvPr>
        </p:nvSpPr>
        <p:spPr>
          <a:ln/>
        </p:spPr>
      </p:sp>
      <p:sp>
        <p:nvSpPr>
          <p:cNvPr id="9933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101379" name="Rectangle 2"/>
          <p:cNvSpPr>
            <a:spLocks noGrp="1" noRot="1" noChangeAspect="1" noTextEdit="1"/>
          </p:cNvSpPr>
          <p:nvPr>
            <p:ph type="sldImg"/>
          </p:nvPr>
        </p:nvSpPr>
        <p:spPr>
          <a:ln/>
        </p:spPr>
      </p:sp>
      <p:sp>
        <p:nvSpPr>
          <p:cNvPr id="10138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103427" name="Rectangle 2"/>
          <p:cNvSpPr>
            <a:spLocks noGrp="1" noRot="1" noChangeAspect="1" noTextEdit="1"/>
          </p:cNvSpPr>
          <p:nvPr>
            <p:ph type="sldImg"/>
          </p:nvPr>
        </p:nvSpPr>
        <p:spPr>
          <a:ln/>
        </p:spPr>
      </p:sp>
      <p:sp>
        <p:nvSpPr>
          <p:cNvPr id="10342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105475" name="Rectangle 2"/>
          <p:cNvSpPr>
            <a:spLocks noGrp="1" noRot="1" noChangeAspect="1" noTextEdit="1"/>
          </p:cNvSpPr>
          <p:nvPr>
            <p:ph type="sldImg"/>
          </p:nvPr>
        </p:nvSpPr>
        <p:spPr>
          <a:ln/>
        </p:spPr>
      </p:sp>
      <p:sp>
        <p:nvSpPr>
          <p:cNvPr id="10547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107523" name="Rectangle 2"/>
          <p:cNvSpPr>
            <a:spLocks noGrp="1" noRot="1" noChangeAspect="1" noTextEdit="1"/>
          </p:cNvSpPr>
          <p:nvPr>
            <p:ph type="sldImg"/>
          </p:nvPr>
        </p:nvSpPr>
        <p:spPr>
          <a:ln/>
        </p:spPr>
      </p:sp>
      <p:sp>
        <p:nvSpPr>
          <p:cNvPr id="10752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109571" name="Rectangle 2"/>
          <p:cNvSpPr>
            <a:spLocks noGrp="1" noRot="1" noChangeAspect="1" noTextEdit="1"/>
          </p:cNvSpPr>
          <p:nvPr>
            <p:ph type="sldImg"/>
          </p:nvPr>
        </p:nvSpPr>
        <p:spPr>
          <a:ln/>
        </p:spPr>
      </p:sp>
      <p:sp>
        <p:nvSpPr>
          <p:cNvPr id="10957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111619" name="Rectangle 2"/>
          <p:cNvSpPr>
            <a:spLocks noGrp="1" noRot="1" noChangeAspect="1" noTextEdit="1"/>
          </p:cNvSpPr>
          <p:nvPr>
            <p:ph type="sldImg"/>
          </p:nvPr>
        </p:nvSpPr>
        <p:spPr>
          <a:ln/>
        </p:spPr>
      </p:sp>
      <p:sp>
        <p:nvSpPr>
          <p:cNvPr id="11162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3667" name="Rectangle 2"/>
          <p:cNvSpPr>
            <a:spLocks noTextEdit="1"/>
          </p:cNvSpPr>
          <p:nvPr>
            <p:ph type="sldImg"/>
          </p:nvPr>
        </p:nvSpPr>
        <p:spPr>
          <a:ln/>
        </p:spPr>
      </p:sp>
      <p:sp>
        <p:nvSpPr>
          <p:cNvPr id="113668"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9459" name="Rectangle 2"/>
          <p:cNvSpPr>
            <a:spLocks noTextEdit="1"/>
          </p:cNvSpPr>
          <p:nvPr>
            <p:ph type="sldImg"/>
          </p:nvPr>
        </p:nvSpPr>
        <p:spPr>
          <a:ln/>
        </p:spPr>
      </p:sp>
      <p:sp>
        <p:nvSpPr>
          <p:cNvPr id="19460"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5715" name="Rectangle 2"/>
          <p:cNvSpPr>
            <a:spLocks noTextEdit="1"/>
          </p:cNvSpPr>
          <p:nvPr>
            <p:ph type="sldImg"/>
          </p:nvPr>
        </p:nvSpPr>
        <p:spPr>
          <a:ln/>
        </p:spPr>
      </p:sp>
      <p:sp>
        <p:nvSpPr>
          <p:cNvPr id="115716"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7763" name="Rectangle 2"/>
          <p:cNvSpPr>
            <a:spLocks noTextEdit="1"/>
          </p:cNvSpPr>
          <p:nvPr>
            <p:ph type="sldImg"/>
          </p:nvPr>
        </p:nvSpPr>
        <p:spPr>
          <a:ln/>
        </p:spPr>
      </p:sp>
      <p:sp>
        <p:nvSpPr>
          <p:cNvPr id="117764"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9811" name="Rectangle 2"/>
          <p:cNvSpPr>
            <a:spLocks noTextEdit="1"/>
          </p:cNvSpPr>
          <p:nvPr>
            <p:ph type="sldImg"/>
          </p:nvPr>
        </p:nvSpPr>
        <p:spPr>
          <a:ln/>
        </p:spPr>
      </p:sp>
      <p:sp>
        <p:nvSpPr>
          <p:cNvPr id="119812"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21859" name="Rectangle 2"/>
          <p:cNvSpPr>
            <a:spLocks noTextEdit="1"/>
          </p:cNvSpPr>
          <p:nvPr>
            <p:ph type="sldImg"/>
          </p:nvPr>
        </p:nvSpPr>
        <p:spPr>
          <a:ln/>
        </p:spPr>
      </p:sp>
      <p:sp>
        <p:nvSpPr>
          <p:cNvPr id="121860"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23907" name="Rectangle 2"/>
          <p:cNvSpPr>
            <a:spLocks noTextEdit="1"/>
          </p:cNvSpPr>
          <p:nvPr>
            <p:ph type="sldImg"/>
          </p:nvPr>
        </p:nvSpPr>
        <p:spPr>
          <a:ln/>
        </p:spPr>
      </p:sp>
      <p:sp>
        <p:nvSpPr>
          <p:cNvPr id="123908"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25955" name="Rectangle 2"/>
          <p:cNvSpPr>
            <a:spLocks noTextEdit="1"/>
          </p:cNvSpPr>
          <p:nvPr>
            <p:ph type="sldImg"/>
          </p:nvPr>
        </p:nvSpPr>
        <p:spPr>
          <a:ln/>
        </p:spPr>
      </p:sp>
      <p:sp>
        <p:nvSpPr>
          <p:cNvPr id="125956"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28003" name="Rectangle 2"/>
          <p:cNvSpPr>
            <a:spLocks noTextEdit="1"/>
          </p:cNvSpPr>
          <p:nvPr>
            <p:ph type="sldImg"/>
          </p:nvPr>
        </p:nvSpPr>
        <p:spPr>
          <a:ln/>
        </p:spPr>
      </p:sp>
      <p:sp>
        <p:nvSpPr>
          <p:cNvPr id="128004"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30051" name="Rectangle 2"/>
          <p:cNvSpPr>
            <a:spLocks noTextEdit="1"/>
          </p:cNvSpPr>
          <p:nvPr>
            <p:ph type="sldImg"/>
          </p:nvPr>
        </p:nvSpPr>
        <p:spPr>
          <a:ln/>
        </p:spPr>
      </p:sp>
      <p:sp>
        <p:nvSpPr>
          <p:cNvPr id="130052"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32099" name="Rectangle 2"/>
          <p:cNvSpPr>
            <a:spLocks noTextEdit="1"/>
          </p:cNvSpPr>
          <p:nvPr>
            <p:ph type="sldImg"/>
          </p:nvPr>
        </p:nvSpPr>
        <p:spPr>
          <a:ln/>
        </p:spPr>
      </p:sp>
      <p:sp>
        <p:nvSpPr>
          <p:cNvPr id="132100"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34147" name="Rectangle 2"/>
          <p:cNvSpPr>
            <a:spLocks noTextEdit="1"/>
          </p:cNvSpPr>
          <p:nvPr>
            <p:ph type="sldImg"/>
          </p:nvPr>
        </p:nvSpPr>
        <p:spPr>
          <a:ln/>
        </p:spPr>
      </p:sp>
      <p:sp>
        <p:nvSpPr>
          <p:cNvPr id="134148"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21507" name="Rectangle 2"/>
          <p:cNvSpPr>
            <a:spLocks noTextEdit="1"/>
          </p:cNvSpPr>
          <p:nvPr>
            <p:ph type="sldImg"/>
          </p:nvPr>
        </p:nvSpPr>
        <p:spPr>
          <a:ln/>
        </p:spPr>
      </p:sp>
      <p:sp>
        <p:nvSpPr>
          <p:cNvPr id="21508"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36195" name="Rectangle 2"/>
          <p:cNvSpPr>
            <a:spLocks noTextEdit="1"/>
          </p:cNvSpPr>
          <p:nvPr>
            <p:ph type="sldImg"/>
          </p:nvPr>
        </p:nvSpPr>
        <p:spPr>
          <a:ln/>
        </p:spPr>
      </p:sp>
      <p:sp>
        <p:nvSpPr>
          <p:cNvPr id="136196"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38243" name="Rectangle 2"/>
          <p:cNvSpPr>
            <a:spLocks noTextEdit="1"/>
          </p:cNvSpPr>
          <p:nvPr>
            <p:ph type="sldImg"/>
          </p:nvPr>
        </p:nvSpPr>
        <p:spPr>
          <a:ln/>
        </p:spPr>
      </p:sp>
      <p:sp>
        <p:nvSpPr>
          <p:cNvPr id="138244" name="Rectangle 3"/>
          <p:cNvSpPr>
            <a:spLocks noGrp="1"/>
          </p:cNvSpPr>
          <p:nvPr>
            <p:ph type="body" idx="1"/>
          </p:nvPr>
        </p:nvSpPr>
        <p:spPr>
          <a:ln/>
        </p:spPr>
        <p:txBody>
          <a:bodyPr wrap="square" lIns="91440" tIns="45720" rIns="91440" bIns="45720" anchor="t" anchorCtr="0"/>
          <a:p>
            <a:pPr lvl="0"/>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35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23555" name="Rectangle 2"/>
          <p:cNvSpPr>
            <a:spLocks noGrp="1" noRot="1" noChangeAspect="1" noTextEdit="1"/>
          </p:cNvSpPr>
          <p:nvPr>
            <p:ph type="sldImg"/>
          </p:nvPr>
        </p:nvSpPr>
        <p:spPr>
          <a:ln/>
        </p:spPr>
      </p:sp>
      <p:sp>
        <p:nvSpPr>
          <p:cNvPr id="2355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56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25603" name="Rectangle 2"/>
          <p:cNvSpPr>
            <a:spLocks noGrp="1" noRot="1" noChangeAspect="1" noTextEdit="1"/>
          </p:cNvSpPr>
          <p:nvPr>
            <p:ph type="sldImg"/>
          </p:nvPr>
        </p:nvSpPr>
        <p:spPr>
          <a:ln/>
        </p:spPr>
      </p:sp>
      <p:sp>
        <p:nvSpPr>
          <p:cNvPr id="2560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spcBef>
                <a:spcPct val="0"/>
              </a:spcBef>
            </a:pPr>
            <a:fld id="{9A0DB2DC-4C9A-4742-B13C-FB6460FD3503}" type="slidenum">
              <a:rPr lang="zh-CN" altLang="en-US" dirty="0"/>
            </a:fld>
            <a:endParaRPr lang="zh-CN" altLang="en-US" dirty="0"/>
          </a:p>
        </p:txBody>
      </p:sp>
      <p:sp>
        <p:nvSpPr>
          <p:cNvPr id="28675" name="Rectangle 2"/>
          <p:cNvSpPr>
            <a:spLocks noGrp="1" noRot="1" noChangeAspect="1" noTextEdit="1"/>
          </p:cNvSpPr>
          <p:nvPr>
            <p:ph type="sldImg"/>
          </p:nvPr>
        </p:nvSpPr>
        <p:spPr>
          <a:ln/>
        </p:spPr>
      </p:sp>
      <p:sp>
        <p:nvSpPr>
          <p:cNvPr id="2867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chemeClr val="bg2"/>
            </a:gs>
            <a:gs pos="100000">
              <a:schemeClr val="bg1"/>
            </a:gs>
          </a:gsLst>
          <a:lin ang="0" scaled="1"/>
          <a:tileRect/>
        </a:gradFill>
        <a:effectLst/>
      </p:bgPr>
    </p:bg>
    <p:spTree>
      <p:nvGrpSpPr>
        <p:cNvPr id="1" name=""/>
        <p:cNvGrpSpPr/>
        <p:nvPr/>
      </p:nvGrpSpPr>
      <p:grpSpPr>
        <a:xfrm>
          <a:off x="0" y="0"/>
          <a:ext cx="0" cy="0"/>
          <a:chOff x="0" y="0"/>
          <a:chExt cx="0" cy="0"/>
        </a:xfrm>
      </p:grpSpPr>
      <p:sp>
        <p:nvSpPr>
          <p:cNvPr id="16" name="Rectangle 2"/>
          <p:cNvSpPr>
            <a:spLocks noChangeArrowheads="1"/>
          </p:cNvSpPr>
          <p:nvPr/>
        </p:nvSpPr>
        <p:spPr bwMode="auto">
          <a:xfrm>
            <a:off x="8809038" y="0"/>
            <a:ext cx="334963" cy="6858000"/>
          </a:xfrm>
          <a:prstGeom prst="rect">
            <a:avLst/>
          </a:prstGeom>
          <a:gradFill rotWithShape="0">
            <a:gsLst>
              <a:gs pos="0">
                <a:schemeClr val="accent2"/>
              </a:gs>
              <a:gs pos="50000">
                <a:schemeClr val="hlink"/>
              </a:gs>
              <a:gs pos="100000">
                <a:schemeClr val="accent2"/>
              </a:gs>
            </a:gsLst>
            <a:lin ang="0" scaled="1"/>
          </a:gradFill>
          <a:ln w="9525">
            <a:no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Freeform 3"/>
          <p:cNvSpPr/>
          <p:nvPr/>
        </p:nvSpPr>
        <p:spPr>
          <a:xfrm>
            <a:off x="-9525" y="4489450"/>
            <a:ext cx="5754688" cy="2368550"/>
          </a:xfrm>
          <a:custGeom>
            <a:avLst/>
            <a:gdLst/>
            <a:ahLst/>
            <a:cxnLst>
              <a:cxn ang="0">
                <a:pos x="0"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alpha val="100000"/>
                </a:schemeClr>
              </a:gs>
              <a:gs pos="100000">
                <a:schemeClr val="bg1">
                  <a:alpha val="100000"/>
                </a:schemeClr>
              </a:gs>
            </a:gsLst>
            <a:lin ang="5400000" scaled="1"/>
            <a:tileRect/>
          </a:gradFill>
          <a:ln w="9525">
            <a:noFill/>
          </a:ln>
        </p:spPr>
        <p:txBody>
          <a:bodyPr/>
          <a:p>
            <a:endParaRPr lang="zh-CN" altLang="en-US"/>
          </a:p>
        </p:txBody>
      </p:sp>
      <p:sp>
        <p:nvSpPr>
          <p:cNvPr id="2052" name="Freeform 4"/>
          <p:cNvSpPr/>
          <p:nvPr/>
        </p:nvSpPr>
        <p:spPr>
          <a:xfrm>
            <a:off x="0" y="3817938"/>
            <a:ext cx="8164513" cy="30194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3" name="Freeform 5"/>
          <p:cNvSpPr/>
          <p:nvPr/>
        </p:nvSpPr>
        <p:spPr>
          <a:xfrm>
            <a:off x="0" y="3146425"/>
            <a:ext cx="9144000" cy="3690938"/>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4" name="Freeform 6"/>
          <p:cNvSpPr/>
          <p:nvPr/>
        </p:nvSpPr>
        <p:spPr>
          <a:xfrm>
            <a:off x="0" y="2460625"/>
            <a:ext cx="9144000" cy="2497138"/>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5" name="Freeform 7"/>
          <p:cNvSpPr/>
          <p:nvPr/>
        </p:nvSpPr>
        <p:spPr>
          <a:xfrm>
            <a:off x="0" y="1793875"/>
            <a:ext cx="9144000" cy="1539875"/>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6" name="Freeform 8"/>
          <p:cNvSpPr/>
          <p:nvPr/>
        </p:nvSpPr>
        <p:spPr>
          <a:xfrm>
            <a:off x="0" y="-20637"/>
            <a:ext cx="9144000" cy="1682750"/>
          </a:xfrm>
          <a:custGeom>
            <a:avLst/>
            <a:gdLst/>
            <a:ahLst/>
            <a:cxnLst>
              <a:cxn ang="0">
                <a:pos x="0" y="2147483646"/>
              </a:cxn>
              <a:cxn ang="0">
                <a:pos x="0"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7" name="Freeform 9"/>
          <p:cNvSpPr/>
          <p:nvPr/>
        </p:nvSpPr>
        <p:spPr>
          <a:xfrm>
            <a:off x="0" y="-20637"/>
            <a:ext cx="8388350" cy="1068387"/>
          </a:xfrm>
          <a:custGeom>
            <a:avLst/>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8" name="Freeform 10"/>
          <p:cNvSpPr/>
          <p:nvPr/>
        </p:nvSpPr>
        <p:spPr>
          <a:xfrm>
            <a:off x="0" y="-20637"/>
            <a:ext cx="4578350" cy="454025"/>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3083" name="Rectangle 11"/>
          <p:cNvSpPr>
            <a:spLocks noGrp="1" noChangeArrowheads="1"/>
          </p:cNvSpPr>
          <p:nvPr>
            <p:ph type="ctrTitle"/>
          </p:nvPr>
        </p:nvSpPr>
        <p:spPr>
          <a:xfrm>
            <a:off x="685800" y="2286000"/>
            <a:ext cx="7772400" cy="1143000"/>
          </a:xfrm>
        </p:spPr>
        <p:txBody>
          <a:bodyPr/>
          <a:lstStyle>
            <a:lvl1pPr algn="l">
              <a:defRPr sz="4800">
                <a:solidFill>
                  <a:schemeClr val="tx1"/>
                </a:solidFill>
              </a:defRPr>
            </a:lvl1pPr>
          </a:lstStyle>
          <a:p>
            <a:r>
              <a:rPr lang="zh-CN" altLang="en-US"/>
              <a:t>单击此处编辑母版标题样式</a:t>
            </a:r>
            <a:endParaRPr lang="zh-CN" altLang="zh-CN"/>
          </a:p>
        </p:txBody>
      </p:sp>
      <p:sp>
        <p:nvSpPr>
          <p:cNvPr id="3084" name="Rectangle 12"/>
          <p:cNvSpPr>
            <a:spLocks noGrp="1" noChangeArrowheads="1"/>
          </p:cNvSpPr>
          <p:nvPr>
            <p:ph type="subTitle" idx="1"/>
          </p:nvPr>
        </p:nvSpPr>
        <p:spPr>
          <a:xfrm>
            <a:off x="1371600" y="3886200"/>
            <a:ext cx="6400800" cy="1752600"/>
          </a:xfrm>
        </p:spPr>
        <p:txBody>
          <a:bodyPr/>
          <a:lstStyle>
            <a:lvl1pPr marL="0" indent="0">
              <a:spcBef>
                <a:spcPct val="0"/>
              </a:spcBef>
              <a:buFontTx/>
              <a:buNone/>
              <a:defRPr sz="2400"/>
            </a:lvl1pPr>
          </a:lstStyle>
          <a:p>
            <a:r>
              <a:rPr lang="zh-CN" altLang="en-US"/>
              <a:t>单击此处编辑母版副标题样式</a:t>
            </a:r>
            <a:endParaRPr lang="zh-CN" altLang="en-US"/>
          </a:p>
        </p:txBody>
      </p:sp>
      <p:sp>
        <p:nvSpPr>
          <p:cNvPr id="25" name="Rectangle 13"/>
          <p:cNvSpPr>
            <a:spLocks noGrp="1" noChangeArrowheads="1"/>
          </p:cNvSpPr>
          <p:nvPr>
            <p:ph type="dt" sz="half" idx="2"/>
          </p:nvPr>
        </p:nvSpPr>
        <p:spPr bwMode="auto">
          <a:xfrm>
            <a:off x="685800" y="6248400"/>
            <a:ext cx="19050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14"/>
          <p:cNvSpPr>
            <a:spLocks noGrp="1" noChangeArrowheads="1"/>
          </p:cNvSpPr>
          <p:nvPr>
            <p:ph type="ftr" sz="quarter" idx="3"/>
          </p:nvPr>
        </p:nvSpPr>
        <p:spPr bwMode="auto">
          <a:xfrm>
            <a:off x="3124200" y="6248400"/>
            <a:ext cx="2895600" cy="457200"/>
          </a:xfrm>
          <a:prstGeom prst="rect">
            <a:avLst/>
          </a:prstGeom>
          <a:ln>
            <a:miter lim="800000"/>
          </a:ln>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 name="Rectangle 15"/>
          <p:cNvSpPr>
            <a:spLocks noGrp="1" noChangeArrowheads="1"/>
          </p:cNvSpPr>
          <p:nvPr>
            <p:ph type="sldNum" sz="quarter" idx="4"/>
          </p:nvPr>
        </p:nvSpPr>
        <p:spPr bwMode="auto">
          <a:xfrm>
            <a:off x="6553200" y="6248400"/>
            <a:ext cx="1905000" cy="457200"/>
          </a:xfrm>
          <a:prstGeom prst="rect">
            <a:avLst/>
          </a:prstGeom>
          <a:ln>
            <a:miter lim="800000"/>
          </a:ln>
        </p:spPr>
        <p:txBody>
          <a:bodyPr vert="horz" wrap="square" lIns="91440" tIns="45720" rIns="91440" bIns="45720" numCol="1" anchor="t" anchorCtr="0" compatLnSpc="1"/>
          <a:p>
            <a:pPr algn="r" eaLnBrk="1" hangingPunct="1">
              <a:buNone/>
            </a:pPr>
            <a:fld id="{9A0DB2DC-4C9A-4742-B13C-FB6460FD3503}" type="slidenum">
              <a:rPr lang="zh-CN" altLang="en-US" dirty="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0" scaled="1"/>
          <a:tileRect/>
        </a:gradFill>
        <a:effectLst/>
      </p:bgPr>
    </p:bg>
    <p:spTree>
      <p:nvGrpSpPr>
        <p:cNvPr id="1" name=""/>
        <p:cNvGrpSpPr/>
        <p:nvPr/>
      </p:nvGrpSpPr>
      <p:grpSpPr/>
      <p:sp>
        <p:nvSpPr>
          <p:cNvPr id="2050" name="Rectangle 2"/>
          <p:cNvSpPr>
            <a:spLocks noChangeArrowheads="1"/>
          </p:cNvSpPr>
          <p:nvPr/>
        </p:nvSpPr>
        <p:spPr bwMode="auto">
          <a:xfrm>
            <a:off x="8809038" y="0"/>
            <a:ext cx="334963" cy="6858000"/>
          </a:xfrm>
          <a:prstGeom prst="rect">
            <a:avLst/>
          </a:prstGeom>
          <a:gradFill rotWithShape="0">
            <a:gsLst>
              <a:gs pos="0">
                <a:schemeClr val="accent2"/>
              </a:gs>
              <a:gs pos="50000">
                <a:schemeClr val="hlink"/>
              </a:gs>
              <a:gs pos="100000">
                <a:schemeClr val="accent2"/>
              </a:gs>
            </a:gsLst>
            <a:lin ang="0" scaled="1"/>
          </a:gradFill>
          <a:ln w="9525">
            <a:no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7" name="Freeform 3"/>
          <p:cNvSpPr/>
          <p:nvPr/>
        </p:nvSpPr>
        <p:spPr>
          <a:xfrm>
            <a:off x="-9525" y="4489450"/>
            <a:ext cx="5754688" cy="2368550"/>
          </a:xfrm>
          <a:custGeom>
            <a:avLst/>
            <a:gdLst/>
            <a:ahLst/>
            <a:cxnLst>
              <a:cxn ang="0">
                <a:pos x="0"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alpha val="100000"/>
                </a:schemeClr>
              </a:gs>
              <a:gs pos="100000">
                <a:schemeClr val="bg1">
                  <a:alpha val="100000"/>
                </a:schemeClr>
              </a:gs>
            </a:gsLst>
            <a:lin ang="5400000" scaled="1"/>
            <a:tileRect/>
          </a:gradFill>
          <a:ln w="9525">
            <a:noFill/>
          </a:ln>
        </p:spPr>
        <p:txBody>
          <a:bodyPr/>
          <a:p>
            <a:endParaRPr lang="zh-CN" altLang="en-US"/>
          </a:p>
        </p:txBody>
      </p:sp>
      <p:sp>
        <p:nvSpPr>
          <p:cNvPr id="1028" name="Freeform 4"/>
          <p:cNvSpPr/>
          <p:nvPr/>
        </p:nvSpPr>
        <p:spPr>
          <a:xfrm>
            <a:off x="0" y="3817938"/>
            <a:ext cx="8164513" cy="30194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29" name="Freeform 5"/>
          <p:cNvSpPr/>
          <p:nvPr/>
        </p:nvSpPr>
        <p:spPr>
          <a:xfrm>
            <a:off x="0" y="3146425"/>
            <a:ext cx="9144000" cy="3690938"/>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0" name="Freeform 6"/>
          <p:cNvSpPr/>
          <p:nvPr/>
        </p:nvSpPr>
        <p:spPr>
          <a:xfrm>
            <a:off x="0" y="2460625"/>
            <a:ext cx="9144000" cy="2497138"/>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1" name="Freeform 7"/>
          <p:cNvSpPr/>
          <p:nvPr/>
        </p:nvSpPr>
        <p:spPr>
          <a:xfrm>
            <a:off x="0" y="1793875"/>
            <a:ext cx="9144000" cy="1539875"/>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2" name="Freeform 8"/>
          <p:cNvSpPr/>
          <p:nvPr/>
        </p:nvSpPr>
        <p:spPr>
          <a:xfrm>
            <a:off x="0" y="-20637"/>
            <a:ext cx="9144000" cy="1682750"/>
          </a:xfrm>
          <a:custGeom>
            <a:avLst/>
            <a:gdLst/>
            <a:ahLst/>
            <a:cxnLst>
              <a:cxn ang="0">
                <a:pos x="0" y="2147483646"/>
              </a:cxn>
              <a:cxn ang="0">
                <a:pos x="0"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3" name="Freeform 9"/>
          <p:cNvSpPr/>
          <p:nvPr/>
        </p:nvSpPr>
        <p:spPr>
          <a:xfrm>
            <a:off x="0" y="-20637"/>
            <a:ext cx="8388350" cy="1068387"/>
          </a:xfrm>
          <a:custGeom>
            <a:avLst/>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4" name="Freeform 10"/>
          <p:cNvSpPr/>
          <p:nvPr/>
        </p:nvSpPr>
        <p:spPr>
          <a:xfrm>
            <a:off x="0" y="-20637"/>
            <a:ext cx="4578350" cy="454025"/>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5" name="Rectangle 11"/>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36" name="Rectangle 12"/>
          <p:cNvSpPr>
            <a:spLocks noGrp="1"/>
          </p:cNvSpPr>
          <p:nvPr>
            <p:ph type="body" idx="1"/>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61" name="Rectangle 13"/>
          <p:cNvSpPr>
            <a:spLocks noGrp="1" noChangeArrowheads="1"/>
          </p:cNvSpPr>
          <p:nvPr>
            <p:ph type="dt" sz="half" idx="2"/>
          </p:nvPr>
        </p:nvSpPr>
        <p:spPr bwMode="auto">
          <a:xfrm>
            <a:off x="685800" y="6248400"/>
            <a:ext cx="1905000" cy="457200"/>
          </a:xfrm>
          <a:prstGeom prst="rect">
            <a:avLst/>
          </a:prstGeom>
          <a:noFill/>
          <a:ln w="9525">
            <a:noFill/>
            <a:miter lim="800000"/>
          </a:ln>
          <a:effectLst/>
        </p:spPr>
        <p:txBody>
          <a:bodyPr vert="horz" wrap="square" lIns="91440" tIns="45720" rIns="91440" bIns="45720" numCol="1" anchor="t" anchorCtr="0" compatLnSpc="1"/>
          <a:lstStyle>
            <a:lvl1pPr eaLnBrk="1" hangingPunct="1">
              <a:defRPr sz="140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2" name="Rectangle 14"/>
          <p:cNvSpPr>
            <a:spLocks noGrp="1" noChangeArrowheads="1"/>
          </p:cNvSpPr>
          <p:nvPr>
            <p:ph type="ftr" sz="quarter" idx="3"/>
          </p:nvPr>
        </p:nvSpPr>
        <p:spPr bwMode="auto">
          <a:xfrm>
            <a:off x="3124200" y="6248400"/>
            <a:ext cx="2895600" cy="457200"/>
          </a:xfrm>
          <a:prstGeom prst="rect">
            <a:avLst/>
          </a:prstGeom>
          <a:noFill/>
          <a:ln w="9525">
            <a:noFill/>
            <a:miter lim="800000"/>
          </a:ln>
          <a:effectLst/>
        </p:spPr>
        <p:txBody>
          <a:bodyPr vert="horz" wrap="square" lIns="91440" tIns="45720" rIns="91440" bIns="45720" numCol="1" anchor="t" anchorCtr="0" compatLnSpc="1"/>
          <a:lstStyle>
            <a:lvl1pPr algn="ctr" eaLnBrk="1" hangingPunct="1">
              <a:defRPr sz="140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3" name="Rectangle 15"/>
          <p:cNvSpPr>
            <a:spLocks noGrp="1" noChangeArrowheads="1"/>
          </p:cNvSpPr>
          <p:nvPr>
            <p:ph type="sldNum" sz="quarter" idx="4"/>
          </p:nvPr>
        </p:nvSpPr>
        <p:spPr bwMode="auto">
          <a:xfrm>
            <a:off x="6553200" y="6248400"/>
            <a:ext cx="1905000" cy="457200"/>
          </a:xfrm>
          <a:prstGeom prst="rect">
            <a:avLst/>
          </a:prstGeom>
          <a:noFill/>
          <a:ln w="9525">
            <a:noFill/>
            <a:miter lim="800000"/>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205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animBg="1" autoUpdateAnimBg="0"/>
    </p:bld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10.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17.jpe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8.jpe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20.jpeg"/><Relationship Id="rId1" Type="http://schemas.openxmlformats.org/officeDocument/2006/relationships/image" Target="../media/image1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2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19.jpeg"/><Relationship Id="rId1" Type="http://schemas.openxmlformats.org/officeDocument/2006/relationships/image" Target="../media/image22.jpe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24.jpeg"/><Relationship Id="rId1" Type="http://schemas.openxmlformats.org/officeDocument/2006/relationships/image" Target="../media/image2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5.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hyperlink" Target="Viralrec.mov" TargetMode="Externa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7.xml"/><Relationship Id="rId2" Type="http://schemas.openxmlformats.org/officeDocument/2006/relationships/image" Target="../media/image30.jpeg"/><Relationship Id="rId1" Type="http://schemas.openxmlformats.org/officeDocument/2006/relationships/image" Target="../media/image29.jpe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31.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32.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7.xml"/><Relationship Id="rId1" Type="http://schemas.openxmlformats.org/officeDocument/2006/relationships/image" Target="../media/image33.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7.xml"/><Relationship Id="rId1" Type="http://schemas.openxmlformats.org/officeDocument/2006/relationships/image" Target="../media/image34.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35.jpe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36.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7.xml"/><Relationship Id="rId1" Type="http://schemas.openxmlformats.org/officeDocument/2006/relationships/image" Target="../media/image38.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39.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jpeg"/><Relationship Id="rId1"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ext Box 2"/>
          <p:cNvSpPr txBox="1">
            <a:spLocks noChangeArrowheads="1"/>
          </p:cNvSpPr>
          <p:nvPr/>
        </p:nvSpPr>
        <p:spPr bwMode="auto">
          <a:xfrm>
            <a:off x="1300163" y="682625"/>
            <a:ext cx="6915150" cy="3016250"/>
          </a:xfrm>
          <a:prstGeom prst="rect">
            <a:avLst/>
          </a:prstGeom>
          <a:noFill/>
          <a:ln>
            <a:noFill/>
          </a:ln>
          <a:effectLst/>
        </p:spPr>
        <p:txBody>
          <a:bodyPr>
            <a:spAutoFit/>
          </a:bodyPr>
          <a:lstStyle/>
          <a:p>
            <a:pPr marR="0" algn="ctr" defTabSz="914400">
              <a:buClrTx/>
              <a:buSzTx/>
              <a:buFontTx/>
              <a:buNone/>
              <a:defRPr/>
            </a:pPr>
            <a:r>
              <a:rPr kumimoji="0" lang="zh-CN" altLang="en-US" sz="6600" kern="1200" cap="none" spc="0" normalizeH="0" baseline="0" noProof="0" dirty="0">
                <a:solidFill>
                  <a:srgbClr val="FFFF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第</a:t>
            </a:r>
            <a:r>
              <a:rPr kumimoji="0" lang="en-US" altLang="zh-CN" sz="6600" kern="1200" cap="none" spc="0" normalizeH="0" baseline="0" noProof="0" dirty="0">
                <a:solidFill>
                  <a:srgbClr val="FFFF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7</a:t>
            </a:r>
            <a:r>
              <a:rPr kumimoji="0" lang="zh-CN" altLang="en-US" sz="6600" kern="1200" cap="none" spc="0" normalizeH="0" baseline="0" noProof="0" dirty="0">
                <a:solidFill>
                  <a:srgbClr val="FFFF00"/>
                </a:solidFill>
                <a:effectLst>
                  <a:outerShdw blurRad="38100" dist="38100" dir="2700000" algn="tl">
                    <a:srgbClr val="FFFFFF"/>
                  </a:outerShdw>
                </a:effectLst>
                <a:latin typeface="黑体" panose="02010609060101010101" pitchFamily="49" charset="-122"/>
                <a:ea typeface="黑体" panose="02010609060101010101" pitchFamily="49" charset="-122"/>
                <a:cs typeface="+mn-cs"/>
              </a:rPr>
              <a:t>章 </a:t>
            </a:r>
            <a:endParaRPr kumimoji="0" lang="zh-CN" altLang="en-US" sz="4400" b="1" kern="1200" cap="none" spc="0" normalizeH="0" baseline="0" noProof="0" dirty="0">
              <a:solidFill>
                <a:srgbClr val="FFFF00"/>
              </a:solidFill>
              <a:latin typeface="黑体" panose="02010609060101010101" pitchFamily="49" charset="-122"/>
              <a:ea typeface="黑体" panose="02010609060101010101" pitchFamily="49" charset="-122"/>
              <a:cs typeface="+mn-cs"/>
            </a:endParaRPr>
          </a:p>
          <a:p>
            <a:pPr marR="0" algn="ctr" defTabSz="914400">
              <a:buClrTx/>
              <a:buSzTx/>
              <a:buFontTx/>
              <a:buNone/>
              <a:defRPr/>
            </a:pPr>
            <a:endParaRPr kumimoji="0" lang="zh-CN" altLang="en-US" sz="4400" b="1" kern="1200" cap="none" spc="0" normalizeH="0" baseline="0" noProof="0" dirty="0">
              <a:solidFill>
                <a:srgbClr val="FFFF00"/>
              </a:solidFill>
              <a:latin typeface="黑体" panose="02010609060101010101" pitchFamily="49" charset="-122"/>
              <a:ea typeface="黑体" panose="02010609060101010101" pitchFamily="49" charset="-122"/>
              <a:cs typeface="+mn-cs"/>
            </a:endParaRPr>
          </a:p>
          <a:p>
            <a:pPr marR="0" algn="ctr" defTabSz="914400">
              <a:buClrTx/>
              <a:buSzTx/>
              <a:buFontTx/>
              <a:buNone/>
              <a:defRPr/>
            </a:pPr>
            <a:r>
              <a:rPr kumimoji="0" lang="zh-CN" altLang="en-US" sz="8000" b="1" kern="1200" cap="none" spc="0" normalizeH="0" baseline="0" noProof="0" dirty="0">
                <a:solidFill>
                  <a:srgbClr val="FFFF00"/>
                </a:solidFill>
                <a:latin typeface="黑体" panose="02010609060101010101" pitchFamily="49" charset="-122"/>
                <a:ea typeface="黑体" panose="02010609060101010101" pitchFamily="49" charset="-122"/>
                <a:cs typeface="+mn-cs"/>
              </a:rPr>
              <a:t>病  毒</a:t>
            </a:r>
            <a:endParaRPr kumimoji="0" lang="zh-CN" altLang="en-US" sz="8000" b="1" kern="1200" cap="none" spc="0" normalizeH="0" baseline="0" noProof="0" dirty="0">
              <a:solidFill>
                <a:srgbClr val="FFFF00"/>
              </a:solidFill>
              <a:latin typeface="黑体" panose="02010609060101010101" pitchFamily="49" charset="-122"/>
              <a:ea typeface="黑体" panose="02010609060101010101" pitchFamily="49" charset="-122"/>
              <a:cs typeface="+mn-cs"/>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434" name="Text Box 2"/>
          <p:cNvSpPr txBox="1"/>
          <p:nvPr/>
        </p:nvSpPr>
        <p:spPr>
          <a:xfrm>
            <a:off x="2743200" y="228600"/>
            <a:ext cx="28622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49" charset="-122"/>
              </a:rPr>
              <a:t>第一部分  概述</a:t>
            </a:r>
            <a:endParaRPr lang="zh-CN" altLang="en-US" sz="2400" b="1" dirty="0">
              <a:ea typeface="黑体" panose="02010609060101010101" pitchFamily="49" charset="-122"/>
            </a:endParaRPr>
          </a:p>
        </p:txBody>
      </p:sp>
      <p:sp>
        <p:nvSpPr>
          <p:cNvPr id="18435" name="Text Box 3"/>
          <p:cNvSpPr txBox="1"/>
          <p:nvPr/>
        </p:nvSpPr>
        <p:spPr>
          <a:xfrm>
            <a:off x="365125" y="1035050"/>
            <a:ext cx="44704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49" charset="-122"/>
              </a:rPr>
              <a:t>一、病毒的发现和研究历史</a:t>
            </a:r>
            <a:endParaRPr lang="zh-CN" altLang="en-US" sz="2800" b="1" dirty="0">
              <a:ea typeface="黑体" panose="02010609060101010101" pitchFamily="49" charset="-122"/>
            </a:endParaRPr>
          </a:p>
        </p:txBody>
      </p:sp>
      <p:sp>
        <p:nvSpPr>
          <p:cNvPr id="629764" name="Text Box 4"/>
          <p:cNvSpPr txBox="1"/>
          <p:nvPr/>
        </p:nvSpPr>
        <p:spPr>
          <a:xfrm>
            <a:off x="533400" y="1828800"/>
            <a:ext cx="7016750"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1886年，</a:t>
            </a:r>
            <a:r>
              <a:rPr lang="en-US" altLang="zh-CN" sz="2400" b="1" dirty="0">
                <a:ea typeface="黑体" panose="02010609060101010101" pitchFamily="49" charset="-122"/>
              </a:rPr>
              <a:t>A. Mayer </a:t>
            </a:r>
            <a:r>
              <a:rPr lang="zh-CN" altLang="en-US" sz="2400" b="1" dirty="0">
                <a:ea typeface="黑体" panose="02010609060101010101" pitchFamily="49" charset="-122"/>
              </a:rPr>
              <a:t>发现具有传染性的烟草花叶病；</a:t>
            </a:r>
            <a:endParaRPr lang="zh-CN" altLang="en-US" sz="2400" b="1" dirty="0">
              <a:ea typeface="黑体" panose="02010609060101010101" pitchFamily="49" charset="-122"/>
            </a:endParaRPr>
          </a:p>
        </p:txBody>
      </p:sp>
      <p:sp>
        <p:nvSpPr>
          <p:cNvPr id="629765" name="Text Box 5"/>
          <p:cNvSpPr txBox="1"/>
          <p:nvPr/>
        </p:nvSpPr>
        <p:spPr>
          <a:xfrm>
            <a:off x="533400" y="2365375"/>
            <a:ext cx="8215313" cy="830263"/>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1892年，</a:t>
            </a:r>
            <a:r>
              <a:rPr lang="en-US" altLang="zh-CN" sz="2400" b="1" dirty="0">
                <a:ea typeface="黑体" panose="02010609060101010101" pitchFamily="49" charset="-122"/>
              </a:rPr>
              <a:t>D. Ivanovsky</a:t>
            </a:r>
            <a:r>
              <a:rPr lang="zh-CN" altLang="en-US" sz="2400" b="1" dirty="0">
                <a:ea typeface="黑体" panose="02010609060101010101" pitchFamily="49" charset="-122"/>
              </a:rPr>
              <a:t>发现烟草花叶病病原体能通过细菌滤器：一种能通过细菌滤器的“</a:t>
            </a:r>
            <a:r>
              <a:rPr lang="zh-CN" altLang="en-US" sz="2400" b="1" dirty="0">
                <a:solidFill>
                  <a:schemeClr val="folHlink"/>
                </a:solidFill>
                <a:ea typeface="黑体" panose="02010609060101010101" pitchFamily="49" charset="-122"/>
              </a:rPr>
              <a:t>细菌毒素</a:t>
            </a:r>
            <a:r>
              <a:rPr lang="zh-CN" altLang="en-US" sz="2400" b="1" dirty="0">
                <a:ea typeface="黑体" panose="02010609060101010101" pitchFamily="49" charset="-122"/>
              </a:rPr>
              <a:t>”或</a:t>
            </a:r>
            <a:r>
              <a:rPr lang="zh-CN" altLang="en-US" sz="2400" b="1" dirty="0">
                <a:solidFill>
                  <a:schemeClr val="folHlink"/>
                </a:solidFill>
                <a:ea typeface="黑体" panose="02010609060101010101" pitchFamily="49" charset="-122"/>
              </a:rPr>
              <a:t>极小的细菌</a:t>
            </a:r>
            <a:endParaRPr lang="zh-CN" altLang="en-US" sz="2400" b="1" dirty="0">
              <a:ea typeface="黑体" panose="02010609060101010101" pitchFamily="49" charset="-122"/>
            </a:endParaRPr>
          </a:p>
        </p:txBody>
      </p:sp>
      <p:sp>
        <p:nvSpPr>
          <p:cNvPr id="629766" name="Text Box 6"/>
          <p:cNvSpPr txBox="1"/>
          <p:nvPr/>
        </p:nvSpPr>
        <p:spPr>
          <a:xfrm>
            <a:off x="533400" y="3278188"/>
            <a:ext cx="8215313" cy="461962"/>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ea typeface="黑体" panose="02010609060101010101" pitchFamily="49" charset="-122"/>
              </a:rPr>
              <a:t>1898年，</a:t>
            </a:r>
            <a:r>
              <a:rPr lang="en-US" altLang="zh-CN" sz="2400" b="1" dirty="0">
                <a:ea typeface="黑体" panose="02010609060101010101" pitchFamily="49" charset="-122"/>
              </a:rPr>
              <a:t>M W Beijerinck</a:t>
            </a:r>
            <a:r>
              <a:rPr lang="zh-CN" altLang="en-US" sz="2400" b="1" dirty="0">
                <a:ea typeface="黑体" panose="02010609060101010101" pitchFamily="49" charset="-122"/>
              </a:rPr>
              <a:t>对烟草花叶病病原体的研究结果：</a:t>
            </a:r>
            <a:endParaRPr lang="zh-CN" altLang="en-US" sz="2800" b="1" dirty="0">
              <a:ea typeface="黑体" panose="02010609060101010101" pitchFamily="49" charset="-122"/>
            </a:endParaRPr>
          </a:p>
        </p:txBody>
      </p:sp>
      <p:sp>
        <p:nvSpPr>
          <p:cNvPr id="629767" name="Text Box 7"/>
          <p:cNvSpPr txBox="1"/>
          <p:nvPr/>
        </p:nvSpPr>
        <p:spPr>
          <a:xfrm>
            <a:off x="468313" y="3884613"/>
            <a:ext cx="8478837" cy="19383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2400" dirty="0">
                <a:solidFill>
                  <a:schemeClr val="folHlink"/>
                </a:solidFill>
                <a:ea typeface="黑体" panose="02010609060101010101" pitchFamily="49" charset="-122"/>
              </a:rPr>
              <a:t> </a:t>
            </a:r>
            <a:r>
              <a:rPr lang="zh-CN" altLang="en-US" sz="2400" b="1" dirty="0">
                <a:solidFill>
                  <a:schemeClr val="folHlink"/>
                </a:solidFill>
                <a:ea typeface="黑体" panose="02010609060101010101" pitchFamily="49" charset="-122"/>
              </a:rPr>
              <a:t>能通过细菌滤器；</a:t>
            </a:r>
            <a:endParaRPr lang="zh-CN" altLang="en-US" sz="2400" b="1" dirty="0">
              <a:solidFill>
                <a:schemeClr val="folHlink"/>
              </a:solidFill>
              <a:ea typeface="黑体" panose="02010609060101010101" pitchFamily="49" charset="-122"/>
            </a:endParaRPr>
          </a:p>
          <a:p>
            <a:pPr marL="0" lvl="0" indent="0" eaLnBrk="1" hangingPunct="1">
              <a:spcBef>
                <a:spcPct val="0"/>
              </a:spcBef>
              <a:buFont typeface="Marlett" pitchFamily="2" charset="2"/>
              <a:buChar char="t"/>
            </a:pPr>
            <a:r>
              <a:rPr lang="zh-CN" altLang="en-US" sz="2400" b="1" dirty="0">
                <a:solidFill>
                  <a:schemeClr val="folHlink"/>
                </a:solidFill>
                <a:ea typeface="黑体" panose="02010609060101010101" pitchFamily="49" charset="-122"/>
              </a:rPr>
              <a:t> 可被乙醇沉淀而不失去其感染性，</a:t>
            </a:r>
            <a:endParaRPr lang="zh-CN" altLang="en-US" sz="2400" b="1" dirty="0">
              <a:solidFill>
                <a:schemeClr val="folHlink"/>
              </a:solidFill>
              <a:ea typeface="黑体" panose="02010609060101010101" pitchFamily="49" charset="-122"/>
            </a:endParaRPr>
          </a:p>
          <a:p>
            <a:pPr marL="0" lvl="0" indent="0" eaLnBrk="1" hangingPunct="1">
              <a:spcBef>
                <a:spcPct val="0"/>
              </a:spcBef>
              <a:buFont typeface="Marlett" pitchFamily="2" charset="2"/>
              <a:buChar char="t"/>
            </a:pPr>
            <a:r>
              <a:rPr lang="zh-CN" altLang="en-US" sz="2400" b="1" dirty="0">
                <a:solidFill>
                  <a:schemeClr val="folHlink"/>
                </a:solidFill>
                <a:ea typeface="黑体" panose="02010609060101010101" pitchFamily="49" charset="-122"/>
              </a:rPr>
              <a:t> 能在琼脂凝胶中扩散；</a:t>
            </a:r>
            <a:endParaRPr lang="zh-CN" altLang="en-US" sz="2400" b="1" dirty="0">
              <a:solidFill>
                <a:schemeClr val="folHlink"/>
              </a:solidFill>
              <a:ea typeface="黑体" panose="02010609060101010101" pitchFamily="49" charset="-122"/>
            </a:endParaRPr>
          </a:p>
          <a:p>
            <a:pPr marL="0" lvl="0" indent="0" eaLnBrk="1" hangingPunct="1">
              <a:spcBef>
                <a:spcPct val="0"/>
              </a:spcBef>
              <a:buFont typeface="Marlett" pitchFamily="2" charset="2"/>
              <a:buChar char="t"/>
            </a:pPr>
            <a:r>
              <a:rPr lang="zh-CN" altLang="en-US" sz="2400" b="1" dirty="0">
                <a:solidFill>
                  <a:schemeClr val="folHlink"/>
                </a:solidFill>
                <a:ea typeface="黑体" panose="02010609060101010101" pitchFamily="49" charset="-122"/>
              </a:rPr>
              <a:t> 用培养细菌的方法不能被培养出来，推测只能在植物活细胞中生活；</a:t>
            </a:r>
            <a:endParaRPr lang="zh-CN" altLang="en-US" sz="2400" b="1" dirty="0">
              <a:ea typeface="黑体" panose="02010609060101010101" pitchFamily="49" charset="-122"/>
            </a:endParaRPr>
          </a:p>
        </p:txBody>
      </p:sp>
      <p:sp>
        <p:nvSpPr>
          <p:cNvPr id="629768" name="AutoShape 8"/>
          <p:cNvSpPr/>
          <p:nvPr/>
        </p:nvSpPr>
        <p:spPr>
          <a:xfrm>
            <a:off x="611188" y="6232525"/>
            <a:ext cx="762000" cy="228600"/>
          </a:xfrm>
          <a:prstGeom prst="rightArrow">
            <a:avLst>
              <a:gd name="adj1" fmla="val 50000"/>
              <a:gd name="adj2" fmla="val 83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29769" name="Text Box 9"/>
          <p:cNvSpPr txBox="1"/>
          <p:nvPr/>
        </p:nvSpPr>
        <p:spPr>
          <a:xfrm>
            <a:off x="1908175" y="5930900"/>
            <a:ext cx="5184775" cy="831850"/>
          </a:xfrm>
          <a:prstGeom prst="rect">
            <a:avLst/>
          </a:prstGeom>
          <a:solidFill>
            <a:srgbClr val="0000FF"/>
          </a:solidFill>
          <a:ln w="9525" cap="flat" cmpd="sng">
            <a:solidFill>
              <a:srgbClr val="FF99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比细菌小的具有传染性的活的流质（</a:t>
            </a:r>
            <a:r>
              <a:rPr lang="en-US" altLang="zh-CN" sz="2400" b="1" dirty="0">
                <a:ea typeface="黑体" panose="02010609060101010101" pitchFamily="49" charset="-122"/>
              </a:rPr>
              <a:t>contagium vivum fluidum）</a:t>
            </a:r>
            <a:endParaRPr lang="en-US" altLang="zh-CN"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29764"/>
                                        </p:tgtEl>
                                        <p:attrNameLst>
                                          <p:attrName>style.visibility</p:attrName>
                                        </p:attrNameLst>
                                      </p:cBhvr>
                                      <p:to>
                                        <p:strVal val="visible"/>
                                      </p:to>
                                    </p:set>
                                    <p:anim calcmode="lin" valueType="num">
                                      <p:cBhvr additive="base">
                                        <p:cTn id="7" dur="500" fill="hold"/>
                                        <p:tgtEl>
                                          <p:spTgt spid="629764"/>
                                        </p:tgtEl>
                                        <p:attrNameLst>
                                          <p:attrName>ppt_x</p:attrName>
                                        </p:attrNameLst>
                                      </p:cBhvr>
                                      <p:tavLst>
                                        <p:tav tm="0">
                                          <p:val>
                                            <p:strVal val="0-#ppt_w/2"/>
                                          </p:val>
                                        </p:tav>
                                        <p:tav tm="100000">
                                          <p:val>
                                            <p:strVal val="#ppt_x"/>
                                          </p:val>
                                        </p:tav>
                                      </p:tavLst>
                                    </p:anim>
                                    <p:anim calcmode="lin" valueType="num">
                                      <p:cBhvr additive="base">
                                        <p:cTn id="8" dur="500" fill="hold"/>
                                        <p:tgtEl>
                                          <p:spTgt spid="62976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629765"/>
                                        </p:tgtEl>
                                        <p:attrNameLst>
                                          <p:attrName>style.visibility</p:attrName>
                                        </p:attrNameLst>
                                      </p:cBhvr>
                                      <p:to>
                                        <p:strVal val="visible"/>
                                      </p:to>
                                    </p:set>
                                    <p:anim calcmode="lin" valueType="num">
                                      <p:cBhvr additive="base">
                                        <p:cTn id="13" dur="500" fill="hold"/>
                                        <p:tgtEl>
                                          <p:spTgt spid="629765"/>
                                        </p:tgtEl>
                                        <p:attrNameLst>
                                          <p:attrName>ppt_x</p:attrName>
                                        </p:attrNameLst>
                                      </p:cBhvr>
                                      <p:tavLst>
                                        <p:tav tm="0">
                                          <p:val>
                                            <p:strVal val="0-#ppt_w/2"/>
                                          </p:val>
                                        </p:tav>
                                        <p:tav tm="100000">
                                          <p:val>
                                            <p:strVal val="#ppt_x"/>
                                          </p:val>
                                        </p:tav>
                                      </p:tavLst>
                                    </p:anim>
                                    <p:anim calcmode="lin" valueType="num">
                                      <p:cBhvr additive="base">
                                        <p:cTn id="14" dur="500" fill="hold"/>
                                        <p:tgtEl>
                                          <p:spTgt spid="62976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629766"/>
                                        </p:tgtEl>
                                        <p:attrNameLst>
                                          <p:attrName>style.visibility</p:attrName>
                                        </p:attrNameLst>
                                      </p:cBhvr>
                                      <p:to>
                                        <p:strVal val="visible"/>
                                      </p:to>
                                    </p:set>
                                    <p:anim calcmode="lin" valueType="num">
                                      <p:cBhvr additive="base">
                                        <p:cTn id="19" dur="500" fill="hold"/>
                                        <p:tgtEl>
                                          <p:spTgt spid="629766"/>
                                        </p:tgtEl>
                                        <p:attrNameLst>
                                          <p:attrName>ppt_x</p:attrName>
                                        </p:attrNameLst>
                                      </p:cBhvr>
                                      <p:tavLst>
                                        <p:tav tm="0">
                                          <p:val>
                                            <p:strVal val="0-#ppt_w/2"/>
                                          </p:val>
                                        </p:tav>
                                        <p:tav tm="100000">
                                          <p:val>
                                            <p:strVal val="#ppt_x"/>
                                          </p:val>
                                        </p:tav>
                                      </p:tavLst>
                                    </p:anim>
                                    <p:anim calcmode="lin" valueType="num">
                                      <p:cBhvr additive="base">
                                        <p:cTn id="20" dur="500" fill="hold"/>
                                        <p:tgtEl>
                                          <p:spTgt spid="62976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629767"/>
                                        </p:tgtEl>
                                        <p:attrNameLst>
                                          <p:attrName>style.visibility</p:attrName>
                                        </p:attrNameLst>
                                      </p:cBhvr>
                                      <p:to>
                                        <p:strVal val="visible"/>
                                      </p:to>
                                    </p:set>
                                    <p:anim calcmode="lin" valueType="num">
                                      <p:cBhvr additive="base">
                                        <p:cTn id="25" dur="500" fill="hold"/>
                                        <p:tgtEl>
                                          <p:spTgt spid="629767"/>
                                        </p:tgtEl>
                                        <p:attrNameLst>
                                          <p:attrName>ppt_x</p:attrName>
                                        </p:attrNameLst>
                                      </p:cBhvr>
                                      <p:tavLst>
                                        <p:tav tm="0">
                                          <p:val>
                                            <p:strVal val="#ppt_x"/>
                                          </p:val>
                                        </p:tav>
                                        <p:tav tm="100000">
                                          <p:val>
                                            <p:strVal val="#ppt_x"/>
                                          </p:val>
                                        </p:tav>
                                      </p:tavLst>
                                    </p:anim>
                                    <p:anim calcmode="lin" valueType="num">
                                      <p:cBhvr additive="base">
                                        <p:cTn id="26" dur="500" fill="hold"/>
                                        <p:tgtEl>
                                          <p:spTgt spid="629767"/>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629768"/>
                                        </p:tgtEl>
                                        <p:attrNameLst>
                                          <p:attrName>style.visibility</p:attrName>
                                        </p:attrNameLst>
                                      </p:cBhvr>
                                      <p:to>
                                        <p:strVal val="visible"/>
                                      </p:to>
                                    </p:set>
                                    <p:anim calcmode="lin" valueType="num">
                                      <p:cBhvr additive="base">
                                        <p:cTn id="31" dur="500" fill="hold"/>
                                        <p:tgtEl>
                                          <p:spTgt spid="629768"/>
                                        </p:tgtEl>
                                        <p:attrNameLst>
                                          <p:attrName>ppt_x</p:attrName>
                                        </p:attrNameLst>
                                      </p:cBhvr>
                                      <p:tavLst>
                                        <p:tav tm="0">
                                          <p:val>
                                            <p:strVal val="0-#ppt_w/2"/>
                                          </p:val>
                                        </p:tav>
                                        <p:tav tm="100000">
                                          <p:val>
                                            <p:strVal val="#ppt_x"/>
                                          </p:val>
                                        </p:tav>
                                      </p:tavLst>
                                    </p:anim>
                                    <p:anim calcmode="lin" valueType="num">
                                      <p:cBhvr additive="base">
                                        <p:cTn id="32" dur="500" fill="hold"/>
                                        <p:tgtEl>
                                          <p:spTgt spid="629768"/>
                                        </p:tgtEl>
                                        <p:attrNameLst>
                                          <p:attrName>ppt_y</p:attrName>
                                        </p:attrNameLst>
                                      </p:cBhvr>
                                      <p:tavLst>
                                        <p:tav tm="0">
                                          <p:val>
                                            <p:strVal val="#ppt_y"/>
                                          </p:val>
                                        </p:tav>
                                        <p:tav tm="100000">
                                          <p:val>
                                            <p:strVal val="#ppt_y"/>
                                          </p:val>
                                        </p:tav>
                                      </p:tavLst>
                                    </p:anim>
                                  </p:childTnLst>
                                </p:cTn>
                              </p:par>
                            </p:childTnLst>
                          </p:cTn>
                        </p:par>
                        <p:par>
                          <p:cTn id="33" fill="hold">
                            <p:stCondLst>
                              <p:cond delay="500"/>
                            </p:stCondLst>
                            <p:childTnLst>
                              <p:par>
                                <p:cTn id="34" presetID="2" presetClass="entr" presetSubtype="12" fill="hold" grpId="0" nodeType="afterEffect">
                                  <p:stCondLst>
                                    <p:cond delay="0"/>
                                  </p:stCondLst>
                                  <p:childTnLst>
                                    <p:set>
                                      <p:cBhvr>
                                        <p:cTn id="35" dur="1" fill="hold">
                                          <p:stCondLst>
                                            <p:cond delay="0"/>
                                          </p:stCondLst>
                                        </p:cTn>
                                        <p:tgtEl>
                                          <p:spTgt spid="629769"/>
                                        </p:tgtEl>
                                        <p:attrNameLst>
                                          <p:attrName>style.visibility</p:attrName>
                                        </p:attrNameLst>
                                      </p:cBhvr>
                                      <p:to>
                                        <p:strVal val="visible"/>
                                      </p:to>
                                    </p:set>
                                    <p:anim calcmode="lin" valueType="num">
                                      <p:cBhvr additive="base">
                                        <p:cTn id="36" dur="500" fill="hold"/>
                                        <p:tgtEl>
                                          <p:spTgt spid="629769"/>
                                        </p:tgtEl>
                                        <p:attrNameLst>
                                          <p:attrName>ppt_x</p:attrName>
                                        </p:attrNameLst>
                                      </p:cBhvr>
                                      <p:tavLst>
                                        <p:tav tm="0">
                                          <p:val>
                                            <p:strVal val="0-#ppt_w/2"/>
                                          </p:val>
                                        </p:tav>
                                        <p:tav tm="100000">
                                          <p:val>
                                            <p:strVal val="#ppt_x"/>
                                          </p:val>
                                        </p:tav>
                                      </p:tavLst>
                                    </p:anim>
                                    <p:anim calcmode="lin" valueType="num">
                                      <p:cBhvr additive="base">
                                        <p:cTn id="37" dur="500" fill="hold"/>
                                        <p:tgtEl>
                                          <p:spTgt spid="62976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9764" grpId="0" animBg="1"/>
      <p:bldP spid="629765" grpId="0" animBg="1"/>
      <p:bldP spid="629766" grpId="0" animBg="1"/>
      <p:bldP spid="629767" grpId="0"/>
      <p:bldP spid="62976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Text Box 2"/>
          <p:cNvSpPr txBox="1"/>
          <p:nvPr/>
        </p:nvSpPr>
        <p:spPr>
          <a:xfrm>
            <a:off x="0" y="0"/>
            <a:ext cx="44704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49" charset="-122"/>
              </a:rPr>
              <a:t>一、病毒的发现和研究历史</a:t>
            </a:r>
            <a:endParaRPr lang="zh-CN" altLang="en-US" sz="2800" b="1" dirty="0">
              <a:ea typeface="黑体" panose="02010609060101010101" pitchFamily="49" charset="-122"/>
            </a:endParaRPr>
          </a:p>
        </p:txBody>
      </p:sp>
      <p:sp>
        <p:nvSpPr>
          <p:cNvPr id="20483" name="Text Box 3"/>
          <p:cNvSpPr txBox="1"/>
          <p:nvPr/>
        </p:nvSpPr>
        <p:spPr>
          <a:xfrm>
            <a:off x="8305800" y="0"/>
            <a:ext cx="803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概述</a:t>
            </a:r>
            <a:endParaRPr lang="zh-CN" altLang="en-US" sz="2400" b="1" dirty="0">
              <a:ea typeface="黑体" panose="02010609060101010101" pitchFamily="49" charset="-122"/>
            </a:endParaRPr>
          </a:p>
        </p:txBody>
      </p:sp>
      <p:sp>
        <p:nvSpPr>
          <p:cNvPr id="630788" name="Text Box 4"/>
          <p:cNvSpPr txBox="1"/>
          <p:nvPr/>
        </p:nvSpPr>
        <p:spPr>
          <a:xfrm>
            <a:off x="685800" y="762000"/>
            <a:ext cx="8083550" cy="831850"/>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1900年前后，包括口蹄疫（</a:t>
            </a:r>
            <a:r>
              <a:rPr lang="en-US" altLang="zh-CN" sz="2400" b="1" dirty="0">
                <a:ea typeface="黑体" panose="02010609060101010101" pitchFamily="49" charset="-122"/>
              </a:rPr>
              <a:t>foot and mouth disease）</a:t>
            </a:r>
            <a:r>
              <a:rPr lang="zh-CN" altLang="en-US" sz="2400" b="1" dirty="0">
                <a:ea typeface="黑体" panose="02010609060101010101" pitchFamily="49" charset="-122"/>
              </a:rPr>
              <a:t>在内的</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多种动植物疾病病原体的滤过性特性被证明。</a:t>
            </a:r>
            <a:endParaRPr lang="zh-CN" altLang="en-US" sz="2800" b="1" dirty="0">
              <a:ea typeface="黑体" panose="02010609060101010101" pitchFamily="49" charset="-122"/>
            </a:endParaRPr>
          </a:p>
        </p:txBody>
      </p:sp>
      <p:sp>
        <p:nvSpPr>
          <p:cNvPr id="630789" name="AutoShape 5"/>
          <p:cNvSpPr/>
          <p:nvPr/>
        </p:nvSpPr>
        <p:spPr>
          <a:xfrm>
            <a:off x="1143000" y="1828800"/>
            <a:ext cx="1219200" cy="152400"/>
          </a:xfrm>
          <a:prstGeom prst="rightArrow">
            <a:avLst>
              <a:gd name="adj1" fmla="val 50000"/>
              <a:gd name="adj2" fmla="val 200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30790" name="Text Box 6"/>
          <p:cNvSpPr txBox="1"/>
          <p:nvPr/>
        </p:nvSpPr>
        <p:spPr>
          <a:xfrm>
            <a:off x="2590800" y="1600200"/>
            <a:ext cx="52197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folHlink"/>
                </a:solidFill>
                <a:ea typeface="黑体" panose="02010609060101010101" pitchFamily="49" charset="-122"/>
              </a:rPr>
              <a:t>filterable viruses（</a:t>
            </a:r>
            <a:r>
              <a:rPr lang="zh-CN" altLang="en-US" sz="2800" b="1" dirty="0">
                <a:solidFill>
                  <a:schemeClr val="folHlink"/>
                </a:solidFill>
                <a:ea typeface="黑体" panose="02010609060101010101" pitchFamily="49" charset="-122"/>
              </a:rPr>
              <a:t>滤过性病毒）</a:t>
            </a:r>
            <a:endParaRPr lang="zh-CN" altLang="en-US" sz="2800" b="1" dirty="0">
              <a:solidFill>
                <a:schemeClr val="folHlink"/>
              </a:solidFill>
              <a:ea typeface="黑体" panose="02010609060101010101" pitchFamily="49" charset="-122"/>
            </a:endParaRPr>
          </a:p>
        </p:txBody>
      </p:sp>
      <p:sp>
        <p:nvSpPr>
          <p:cNvPr id="630791" name="AutoShape 7"/>
          <p:cNvSpPr/>
          <p:nvPr/>
        </p:nvSpPr>
        <p:spPr>
          <a:xfrm>
            <a:off x="5010150" y="2159000"/>
            <a:ext cx="381000" cy="381000"/>
          </a:xfrm>
          <a:prstGeom prst="downArrow">
            <a:avLst>
              <a:gd name="adj1" fmla="val 50000"/>
              <a:gd name="adj2" fmla="val 25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30792" name="Text Box 8"/>
          <p:cNvSpPr txBox="1"/>
          <p:nvPr/>
        </p:nvSpPr>
        <p:spPr>
          <a:xfrm>
            <a:off x="3951288" y="2482850"/>
            <a:ext cx="2678112"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tx2"/>
                </a:solidFill>
                <a:ea typeface="黑体" panose="02010609060101010101" pitchFamily="49" charset="-122"/>
              </a:rPr>
              <a:t>viruses（</a:t>
            </a:r>
            <a:r>
              <a:rPr lang="zh-CN" altLang="en-US" sz="2800" b="1" dirty="0">
                <a:solidFill>
                  <a:schemeClr val="tx2"/>
                </a:solidFill>
                <a:ea typeface="黑体" panose="02010609060101010101" pitchFamily="49" charset="-122"/>
              </a:rPr>
              <a:t>病毒）</a:t>
            </a:r>
            <a:endParaRPr lang="zh-CN" altLang="en-US" sz="2800" b="1" dirty="0">
              <a:ea typeface="黑体" panose="02010609060101010101" pitchFamily="49" charset="-122"/>
            </a:endParaRPr>
          </a:p>
        </p:txBody>
      </p:sp>
      <p:sp>
        <p:nvSpPr>
          <p:cNvPr id="630793" name="Text Box 9"/>
          <p:cNvSpPr txBox="1"/>
          <p:nvPr/>
        </p:nvSpPr>
        <p:spPr>
          <a:xfrm>
            <a:off x="755650" y="2997200"/>
            <a:ext cx="7550150" cy="830263"/>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ea typeface="黑体" panose="02010609060101010101" pitchFamily="49" charset="-122"/>
              </a:rPr>
              <a:t>F W Twort（1915</a:t>
            </a:r>
            <a:r>
              <a:rPr lang="zh-CN" altLang="en-US" sz="2400" b="1" dirty="0">
                <a:ea typeface="黑体" panose="02010609060101010101" pitchFamily="49" charset="-122"/>
              </a:rPr>
              <a:t>年）、</a:t>
            </a:r>
            <a:r>
              <a:rPr lang="en-US" altLang="zh-CN" sz="2400" b="1" dirty="0">
                <a:ea typeface="黑体" panose="02010609060101010101" pitchFamily="49" charset="-122"/>
              </a:rPr>
              <a:t>F d’Herelle（1917</a:t>
            </a:r>
            <a:r>
              <a:rPr lang="zh-CN" altLang="en-US" sz="2400" b="1" dirty="0">
                <a:ea typeface="黑体" panose="02010609060101010101" pitchFamily="49" charset="-122"/>
              </a:rPr>
              <a:t>年），分别独立发现细菌病毒</a:t>
            </a:r>
            <a:endParaRPr lang="zh-CN" altLang="en-US" sz="2800" b="1" dirty="0">
              <a:ea typeface="黑体" panose="02010609060101010101" pitchFamily="49" charset="-122"/>
            </a:endParaRPr>
          </a:p>
        </p:txBody>
      </p:sp>
      <p:sp>
        <p:nvSpPr>
          <p:cNvPr id="630794" name="AutoShape 10"/>
          <p:cNvSpPr/>
          <p:nvPr/>
        </p:nvSpPr>
        <p:spPr>
          <a:xfrm>
            <a:off x="76200" y="4267200"/>
            <a:ext cx="1066800" cy="152400"/>
          </a:xfrm>
          <a:prstGeom prst="rightArrow">
            <a:avLst>
              <a:gd name="adj1" fmla="val 50000"/>
              <a:gd name="adj2" fmla="val 199986"/>
            </a:avLst>
          </a:prstGeom>
          <a:solidFill>
            <a:srgbClr val="00FF00"/>
          </a:solid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30795" name="Text Box 11"/>
          <p:cNvSpPr txBox="1"/>
          <p:nvPr/>
        </p:nvSpPr>
        <p:spPr>
          <a:xfrm>
            <a:off x="1123950" y="4062413"/>
            <a:ext cx="2168525"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solidFill>
                  <a:schemeClr val="folHlink"/>
                </a:solidFill>
                <a:ea typeface="黑体" panose="02010609060101010101" pitchFamily="49" charset="-122"/>
              </a:rPr>
              <a:t>bacteriophages</a:t>
            </a:r>
            <a:endParaRPr lang="en-US" altLang="zh-CN" sz="2400" b="1" dirty="0">
              <a:ea typeface="黑体" panose="02010609060101010101" pitchFamily="49" charset="-122"/>
            </a:endParaRPr>
          </a:p>
        </p:txBody>
      </p:sp>
      <p:sp>
        <p:nvSpPr>
          <p:cNvPr id="630796" name="Text Box 12"/>
          <p:cNvSpPr txBox="1"/>
          <p:nvPr/>
        </p:nvSpPr>
        <p:spPr>
          <a:xfrm>
            <a:off x="3376613" y="4057650"/>
            <a:ext cx="2474912" cy="466725"/>
          </a:xfrm>
          <a:prstGeom prst="rect">
            <a:avLst/>
          </a:prstGeom>
          <a:solidFill>
            <a:srgbClr val="008000"/>
          </a:solidFill>
          <a:ln w="9525" cap="flat" cmpd="sng">
            <a:solidFill>
              <a:srgbClr val="FF99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ea typeface="黑体" panose="02010609060101010101" pitchFamily="49" charset="-122"/>
              </a:rPr>
              <a:t>Phago：“to eat”</a:t>
            </a:r>
            <a:endParaRPr lang="en-US" altLang="zh-CN" sz="2400" b="1" dirty="0">
              <a:ea typeface="黑体" panose="02010609060101010101" pitchFamily="49" charset="-122"/>
            </a:endParaRPr>
          </a:p>
        </p:txBody>
      </p:sp>
      <p:sp>
        <p:nvSpPr>
          <p:cNvPr id="630797" name="Text Box 13"/>
          <p:cNvSpPr txBox="1"/>
          <p:nvPr/>
        </p:nvSpPr>
        <p:spPr>
          <a:xfrm>
            <a:off x="6734175" y="4114800"/>
            <a:ext cx="2495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99"/>
                </a:solidFill>
                <a:ea typeface="黑体" panose="02010609060101010101" pitchFamily="49" charset="-122"/>
              </a:rPr>
              <a:t>噬菌体（</a:t>
            </a:r>
            <a:r>
              <a:rPr lang="en-US" altLang="zh-CN" sz="2400" b="1" dirty="0">
                <a:solidFill>
                  <a:srgbClr val="FFFF99"/>
                </a:solidFill>
                <a:ea typeface="黑体" panose="02010609060101010101" pitchFamily="49" charset="-122"/>
              </a:rPr>
              <a:t>phage）</a:t>
            </a:r>
            <a:endParaRPr lang="en-US" altLang="zh-CN" sz="2800" b="1" dirty="0">
              <a:ea typeface="黑体" panose="02010609060101010101" pitchFamily="49" charset="-122"/>
            </a:endParaRPr>
          </a:p>
        </p:txBody>
      </p:sp>
      <p:sp>
        <p:nvSpPr>
          <p:cNvPr id="630798" name="AutoShape 14"/>
          <p:cNvSpPr/>
          <p:nvPr/>
        </p:nvSpPr>
        <p:spPr>
          <a:xfrm>
            <a:off x="6019800" y="4267200"/>
            <a:ext cx="609600" cy="152400"/>
          </a:xfrm>
          <a:prstGeom prst="rightArrow">
            <a:avLst>
              <a:gd name="adj1" fmla="val 50000"/>
              <a:gd name="adj2" fmla="val 100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30799" name="Text Box 15"/>
          <p:cNvSpPr txBox="1"/>
          <p:nvPr/>
        </p:nvSpPr>
        <p:spPr>
          <a:xfrm>
            <a:off x="0" y="5013325"/>
            <a:ext cx="7742238" cy="1473200"/>
          </a:xfrm>
          <a:prstGeom prst="rect">
            <a:avLst/>
          </a:prstGeom>
          <a:solidFill>
            <a:schemeClr val="bg2"/>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0"/>
              </a:spcBef>
              <a:buNone/>
            </a:pPr>
            <a:r>
              <a:rPr lang="zh-CN" altLang="en-US" sz="2400" b="1" dirty="0">
                <a:ea typeface="黑体" panose="02010609060101010101" pitchFamily="49" charset="-122"/>
              </a:rPr>
              <a:t>1935年，</a:t>
            </a:r>
            <a:r>
              <a:rPr lang="en-US" altLang="zh-CN" sz="2400" b="1" dirty="0">
                <a:ea typeface="黑体" panose="02010609060101010101" pitchFamily="49" charset="-122"/>
              </a:rPr>
              <a:t>W M Stanley</a:t>
            </a:r>
            <a:r>
              <a:rPr lang="zh-CN" altLang="en-US" sz="2400" b="1" dirty="0">
                <a:ea typeface="黑体" panose="02010609060101010101" pitchFamily="49" charset="-122"/>
              </a:rPr>
              <a:t>首次提纯并结晶了烟草花叶病毒；</a:t>
            </a:r>
            <a:endParaRPr lang="zh-CN" altLang="en-US" sz="2400" b="1" dirty="0">
              <a:ea typeface="黑体" panose="02010609060101010101" pitchFamily="49" charset="-122"/>
            </a:endParaRPr>
          </a:p>
          <a:p>
            <a:pPr marL="0" lvl="0" indent="0" eaLnBrk="1" hangingPunct="1">
              <a:lnSpc>
                <a:spcPct val="125000"/>
              </a:lnSpc>
              <a:spcBef>
                <a:spcPct val="0"/>
              </a:spcBef>
              <a:buNone/>
            </a:pPr>
            <a:r>
              <a:rPr lang="zh-CN" altLang="en-US" sz="2400" b="1" dirty="0">
                <a:ea typeface="黑体" panose="02010609060101010101" pitchFamily="49" charset="-122"/>
              </a:rPr>
              <a:t>                </a:t>
            </a:r>
            <a:r>
              <a:rPr lang="en-US" altLang="zh-CN" sz="2400" b="1" dirty="0">
                <a:ea typeface="黑体" panose="02010609060101010101" pitchFamily="49" charset="-122"/>
              </a:rPr>
              <a:t>Bawden</a:t>
            </a:r>
            <a:r>
              <a:rPr lang="zh-CN" altLang="en-US" sz="2400" b="1" dirty="0">
                <a:ea typeface="黑体" panose="02010609060101010101" pitchFamily="49" charset="-122"/>
              </a:rPr>
              <a:t>等证明烟草花叶病毒的本质为核蛋白；</a:t>
            </a:r>
            <a:endParaRPr lang="zh-CN" altLang="en-US" sz="2400" b="1" dirty="0">
              <a:ea typeface="黑体" panose="02010609060101010101" pitchFamily="49" charset="-122"/>
            </a:endParaRPr>
          </a:p>
          <a:p>
            <a:pPr marL="0" lvl="0" indent="0" eaLnBrk="1" hangingPunct="1">
              <a:lnSpc>
                <a:spcPct val="125000"/>
              </a:lnSpc>
              <a:spcBef>
                <a:spcPct val="0"/>
              </a:spcBef>
              <a:buNone/>
            </a:pPr>
            <a:r>
              <a:rPr lang="zh-CN" altLang="en-US" sz="2400" b="1" dirty="0">
                <a:ea typeface="黑体" panose="02010609060101010101" pitchFamily="49" charset="-122"/>
              </a:rPr>
              <a:t>1940年，</a:t>
            </a:r>
            <a:r>
              <a:rPr lang="en-US" altLang="zh-CN" sz="2400" b="1" dirty="0">
                <a:ea typeface="黑体" panose="02010609060101010101" pitchFamily="49" charset="-122"/>
              </a:rPr>
              <a:t>Kausche</a:t>
            </a:r>
            <a:r>
              <a:rPr lang="zh-CN" altLang="en-US" sz="2400" b="1" dirty="0">
                <a:ea typeface="黑体" panose="02010609060101010101" pitchFamily="49" charset="-122"/>
              </a:rPr>
              <a:t>首先用电镜观察到烟草花叶病毒颗粒；</a:t>
            </a:r>
            <a:endParaRPr lang="zh-CN" altLang="en-US" sz="2800" b="1" dirty="0">
              <a:ea typeface="黑体" panose="02010609060101010101" pitchFamily="49" charset="-122"/>
            </a:endParaRPr>
          </a:p>
        </p:txBody>
      </p:sp>
      <p:pic>
        <p:nvPicPr>
          <p:cNvPr id="630800" name="Picture 16" descr="stanly"/>
          <p:cNvPicPr>
            <a:picLocks noChangeAspect="1"/>
          </p:cNvPicPr>
          <p:nvPr/>
        </p:nvPicPr>
        <p:blipFill>
          <a:blip r:embed="rId1"/>
          <a:stretch>
            <a:fillRect/>
          </a:stretch>
        </p:blipFill>
        <p:spPr>
          <a:xfrm>
            <a:off x="7981950" y="4724400"/>
            <a:ext cx="1162050" cy="1409700"/>
          </a:xfrm>
          <a:prstGeom prst="rect">
            <a:avLst/>
          </a:prstGeom>
          <a:noFill/>
          <a:ln w="9525">
            <a:noFill/>
          </a:ln>
        </p:spPr>
      </p:pic>
      <p:sp>
        <p:nvSpPr>
          <p:cNvPr id="630801" name="Text Box 17"/>
          <p:cNvSpPr txBox="1"/>
          <p:nvPr/>
        </p:nvSpPr>
        <p:spPr>
          <a:xfrm>
            <a:off x="7688263" y="6156325"/>
            <a:ext cx="1458912" cy="7016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en-US" altLang="zh-CN" sz="2000" b="1" dirty="0">
                <a:solidFill>
                  <a:srgbClr val="FF00FF"/>
                </a:solidFill>
                <a:ea typeface="黑体" panose="02010609060101010101" pitchFamily="49" charset="-122"/>
              </a:rPr>
              <a:t>1946</a:t>
            </a:r>
            <a:r>
              <a:rPr lang="zh-CN" altLang="en-US" sz="2000" b="1" dirty="0">
                <a:solidFill>
                  <a:srgbClr val="FF00FF"/>
                </a:solidFill>
                <a:ea typeface="黑体" panose="02010609060101010101" pitchFamily="49" charset="-122"/>
              </a:rPr>
              <a:t>年诺贝</a:t>
            </a:r>
            <a:endParaRPr lang="zh-CN" altLang="en-US" sz="2000" b="1" dirty="0">
              <a:solidFill>
                <a:srgbClr val="FF00FF"/>
              </a:solidFill>
              <a:ea typeface="黑体" panose="02010609060101010101" pitchFamily="49" charset="-122"/>
            </a:endParaRPr>
          </a:p>
          <a:p>
            <a:pPr marL="0" lvl="0" indent="0" algn="ctr">
              <a:spcBef>
                <a:spcPct val="0"/>
              </a:spcBef>
              <a:buNone/>
            </a:pPr>
            <a:r>
              <a:rPr lang="zh-CN" altLang="en-US" sz="2000" b="1" dirty="0">
                <a:solidFill>
                  <a:srgbClr val="FF00FF"/>
                </a:solidFill>
                <a:ea typeface="黑体" panose="02010609060101010101" pitchFamily="49" charset="-122"/>
              </a:rPr>
              <a:t>尔化学奖</a:t>
            </a:r>
            <a:endParaRPr lang="zh-CN" altLang="en-US" sz="2000" b="1" dirty="0">
              <a:solidFill>
                <a:srgbClr val="FF00FF"/>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0788"/>
                                        </p:tgtEl>
                                        <p:attrNameLst>
                                          <p:attrName>style.visibility</p:attrName>
                                        </p:attrNameLst>
                                      </p:cBhvr>
                                      <p:to>
                                        <p:strVal val="visible"/>
                                      </p:to>
                                    </p:set>
                                    <p:anim calcmode="lin" valueType="num">
                                      <p:cBhvr additive="base">
                                        <p:cTn id="7" dur="500" fill="hold"/>
                                        <p:tgtEl>
                                          <p:spTgt spid="630788"/>
                                        </p:tgtEl>
                                        <p:attrNameLst>
                                          <p:attrName>ppt_x</p:attrName>
                                        </p:attrNameLst>
                                      </p:cBhvr>
                                      <p:tavLst>
                                        <p:tav tm="0">
                                          <p:val>
                                            <p:strVal val="0-#ppt_w/2"/>
                                          </p:val>
                                        </p:tav>
                                        <p:tav tm="100000">
                                          <p:val>
                                            <p:strVal val="#ppt_x"/>
                                          </p:val>
                                        </p:tav>
                                      </p:tavLst>
                                    </p:anim>
                                    <p:anim calcmode="lin" valueType="num">
                                      <p:cBhvr additive="base">
                                        <p:cTn id="8" dur="500" fill="hold"/>
                                        <p:tgtEl>
                                          <p:spTgt spid="63078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630789"/>
                                        </p:tgtEl>
                                        <p:attrNameLst>
                                          <p:attrName>style.visibility</p:attrName>
                                        </p:attrNameLst>
                                      </p:cBhvr>
                                      <p:to>
                                        <p:strVal val="visible"/>
                                      </p:to>
                                    </p:set>
                                    <p:anim calcmode="lin" valueType="num">
                                      <p:cBhvr additive="base">
                                        <p:cTn id="13" dur="500" fill="hold"/>
                                        <p:tgtEl>
                                          <p:spTgt spid="630789"/>
                                        </p:tgtEl>
                                        <p:attrNameLst>
                                          <p:attrName>ppt_x</p:attrName>
                                        </p:attrNameLst>
                                      </p:cBhvr>
                                      <p:tavLst>
                                        <p:tav tm="0">
                                          <p:val>
                                            <p:strVal val="1+#ppt_w/2"/>
                                          </p:val>
                                        </p:tav>
                                        <p:tav tm="100000">
                                          <p:val>
                                            <p:strVal val="#ppt_x"/>
                                          </p:val>
                                        </p:tav>
                                      </p:tavLst>
                                    </p:anim>
                                    <p:anim calcmode="lin" valueType="num">
                                      <p:cBhvr additive="base">
                                        <p:cTn id="14" dur="500" fill="hold"/>
                                        <p:tgtEl>
                                          <p:spTgt spid="630789"/>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12" fill="hold" grpId="0" nodeType="afterEffect">
                                  <p:stCondLst>
                                    <p:cond delay="0"/>
                                  </p:stCondLst>
                                  <p:childTnLst>
                                    <p:set>
                                      <p:cBhvr>
                                        <p:cTn id="17" dur="1" fill="hold">
                                          <p:stCondLst>
                                            <p:cond delay="0"/>
                                          </p:stCondLst>
                                        </p:cTn>
                                        <p:tgtEl>
                                          <p:spTgt spid="630790"/>
                                        </p:tgtEl>
                                        <p:attrNameLst>
                                          <p:attrName>style.visibility</p:attrName>
                                        </p:attrNameLst>
                                      </p:cBhvr>
                                      <p:to>
                                        <p:strVal val="visible"/>
                                      </p:to>
                                    </p:set>
                                    <p:anim calcmode="lin" valueType="num">
                                      <p:cBhvr additive="base">
                                        <p:cTn id="18" dur="500" fill="hold"/>
                                        <p:tgtEl>
                                          <p:spTgt spid="630790"/>
                                        </p:tgtEl>
                                        <p:attrNameLst>
                                          <p:attrName>ppt_x</p:attrName>
                                        </p:attrNameLst>
                                      </p:cBhvr>
                                      <p:tavLst>
                                        <p:tav tm="0">
                                          <p:val>
                                            <p:strVal val="0-#ppt_w/2"/>
                                          </p:val>
                                        </p:tav>
                                        <p:tav tm="100000">
                                          <p:val>
                                            <p:strVal val="#ppt_x"/>
                                          </p:val>
                                        </p:tav>
                                      </p:tavLst>
                                    </p:anim>
                                    <p:anim calcmode="lin" valueType="num">
                                      <p:cBhvr additive="base">
                                        <p:cTn id="19" dur="500" fill="hold"/>
                                        <p:tgtEl>
                                          <p:spTgt spid="630790"/>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12" fill="hold" nodeType="afterEffect">
                                  <p:stCondLst>
                                    <p:cond delay="0"/>
                                  </p:stCondLst>
                                  <p:childTnLst>
                                    <p:set>
                                      <p:cBhvr>
                                        <p:cTn id="22" dur="1" fill="hold">
                                          <p:stCondLst>
                                            <p:cond delay="0"/>
                                          </p:stCondLst>
                                        </p:cTn>
                                        <p:tgtEl>
                                          <p:spTgt spid="630791"/>
                                        </p:tgtEl>
                                        <p:attrNameLst>
                                          <p:attrName>style.visibility</p:attrName>
                                        </p:attrNameLst>
                                      </p:cBhvr>
                                      <p:to>
                                        <p:strVal val="visible"/>
                                      </p:to>
                                    </p:set>
                                    <p:anim calcmode="lin" valueType="num">
                                      <p:cBhvr additive="base">
                                        <p:cTn id="23" dur="500" fill="hold"/>
                                        <p:tgtEl>
                                          <p:spTgt spid="630791"/>
                                        </p:tgtEl>
                                        <p:attrNameLst>
                                          <p:attrName>ppt_x</p:attrName>
                                        </p:attrNameLst>
                                      </p:cBhvr>
                                      <p:tavLst>
                                        <p:tav tm="0">
                                          <p:val>
                                            <p:strVal val="0-#ppt_w/2"/>
                                          </p:val>
                                        </p:tav>
                                        <p:tav tm="100000">
                                          <p:val>
                                            <p:strVal val="#ppt_x"/>
                                          </p:val>
                                        </p:tav>
                                      </p:tavLst>
                                    </p:anim>
                                    <p:anim calcmode="lin" valueType="num">
                                      <p:cBhvr additive="base">
                                        <p:cTn id="24" dur="500" fill="hold"/>
                                        <p:tgtEl>
                                          <p:spTgt spid="630791"/>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 presetClass="entr" presetSubtype="12" fill="hold" grpId="0" nodeType="afterEffect">
                                  <p:stCondLst>
                                    <p:cond delay="0"/>
                                  </p:stCondLst>
                                  <p:childTnLst>
                                    <p:set>
                                      <p:cBhvr>
                                        <p:cTn id="27" dur="1" fill="hold">
                                          <p:stCondLst>
                                            <p:cond delay="0"/>
                                          </p:stCondLst>
                                        </p:cTn>
                                        <p:tgtEl>
                                          <p:spTgt spid="630792"/>
                                        </p:tgtEl>
                                        <p:attrNameLst>
                                          <p:attrName>style.visibility</p:attrName>
                                        </p:attrNameLst>
                                      </p:cBhvr>
                                      <p:to>
                                        <p:strVal val="visible"/>
                                      </p:to>
                                    </p:set>
                                    <p:anim calcmode="lin" valueType="num">
                                      <p:cBhvr additive="base">
                                        <p:cTn id="28" dur="500" fill="hold"/>
                                        <p:tgtEl>
                                          <p:spTgt spid="630792"/>
                                        </p:tgtEl>
                                        <p:attrNameLst>
                                          <p:attrName>ppt_x</p:attrName>
                                        </p:attrNameLst>
                                      </p:cBhvr>
                                      <p:tavLst>
                                        <p:tav tm="0">
                                          <p:val>
                                            <p:strVal val="0-#ppt_w/2"/>
                                          </p:val>
                                        </p:tav>
                                        <p:tav tm="100000">
                                          <p:val>
                                            <p:strVal val="#ppt_x"/>
                                          </p:val>
                                        </p:tav>
                                      </p:tavLst>
                                    </p:anim>
                                    <p:anim calcmode="lin" valueType="num">
                                      <p:cBhvr additive="base">
                                        <p:cTn id="29" dur="500" fill="hold"/>
                                        <p:tgtEl>
                                          <p:spTgt spid="630792"/>
                                        </p:tgtEl>
                                        <p:attrNameLst>
                                          <p:attrName>ppt_y</p:attrName>
                                        </p:attrNameLst>
                                      </p:cBhvr>
                                      <p:tavLst>
                                        <p:tav tm="0">
                                          <p:val>
                                            <p:strVal val="1+#ppt_h/2"/>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grpId="0" nodeType="clickEffect">
                                  <p:stCondLst>
                                    <p:cond delay="0"/>
                                  </p:stCondLst>
                                  <p:childTnLst>
                                    <p:set>
                                      <p:cBhvr>
                                        <p:cTn id="33" dur="1" fill="hold">
                                          <p:stCondLst>
                                            <p:cond delay="0"/>
                                          </p:stCondLst>
                                        </p:cTn>
                                        <p:tgtEl>
                                          <p:spTgt spid="630793"/>
                                        </p:tgtEl>
                                        <p:attrNameLst>
                                          <p:attrName>style.visibility</p:attrName>
                                        </p:attrNameLst>
                                      </p:cBhvr>
                                      <p:to>
                                        <p:strVal val="visible"/>
                                      </p:to>
                                    </p:set>
                                    <p:anim calcmode="lin" valueType="num">
                                      <p:cBhvr additive="base">
                                        <p:cTn id="34" dur="500" fill="hold"/>
                                        <p:tgtEl>
                                          <p:spTgt spid="630793"/>
                                        </p:tgtEl>
                                        <p:attrNameLst>
                                          <p:attrName>ppt_x</p:attrName>
                                        </p:attrNameLst>
                                      </p:cBhvr>
                                      <p:tavLst>
                                        <p:tav tm="0">
                                          <p:val>
                                            <p:strVal val="0-#ppt_w/2"/>
                                          </p:val>
                                        </p:tav>
                                        <p:tav tm="100000">
                                          <p:val>
                                            <p:strVal val="#ppt_x"/>
                                          </p:val>
                                        </p:tav>
                                      </p:tavLst>
                                    </p:anim>
                                    <p:anim calcmode="lin" valueType="num">
                                      <p:cBhvr additive="base">
                                        <p:cTn id="35" dur="500" fill="hold"/>
                                        <p:tgtEl>
                                          <p:spTgt spid="630793"/>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 presetClass="entr" presetSubtype="12" fill="hold" nodeType="afterEffect">
                                  <p:stCondLst>
                                    <p:cond delay="0"/>
                                  </p:stCondLst>
                                  <p:childTnLst>
                                    <p:set>
                                      <p:cBhvr>
                                        <p:cTn id="38" dur="1" fill="hold">
                                          <p:stCondLst>
                                            <p:cond delay="0"/>
                                          </p:stCondLst>
                                        </p:cTn>
                                        <p:tgtEl>
                                          <p:spTgt spid="630794"/>
                                        </p:tgtEl>
                                        <p:attrNameLst>
                                          <p:attrName>style.visibility</p:attrName>
                                        </p:attrNameLst>
                                      </p:cBhvr>
                                      <p:to>
                                        <p:strVal val="visible"/>
                                      </p:to>
                                    </p:set>
                                    <p:anim calcmode="lin" valueType="num">
                                      <p:cBhvr additive="base">
                                        <p:cTn id="39" dur="500" fill="hold"/>
                                        <p:tgtEl>
                                          <p:spTgt spid="630794"/>
                                        </p:tgtEl>
                                        <p:attrNameLst>
                                          <p:attrName>ppt_x</p:attrName>
                                        </p:attrNameLst>
                                      </p:cBhvr>
                                      <p:tavLst>
                                        <p:tav tm="0">
                                          <p:val>
                                            <p:strVal val="0-#ppt_w/2"/>
                                          </p:val>
                                        </p:tav>
                                        <p:tav tm="100000">
                                          <p:val>
                                            <p:strVal val="#ppt_x"/>
                                          </p:val>
                                        </p:tav>
                                      </p:tavLst>
                                    </p:anim>
                                    <p:anim calcmode="lin" valueType="num">
                                      <p:cBhvr additive="base">
                                        <p:cTn id="40" dur="500" fill="hold"/>
                                        <p:tgtEl>
                                          <p:spTgt spid="630794"/>
                                        </p:tgtEl>
                                        <p:attrNameLst>
                                          <p:attrName>ppt_y</p:attrName>
                                        </p:attrNameLst>
                                      </p:cBhvr>
                                      <p:tavLst>
                                        <p:tav tm="0">
                                          <p:val>
                                            <p:strVal val="1+#ppt_h/2"/>
                                          </p:val>
                                        </p:tav>
                                        <p:tav tm="100000">
                                          <p:val>
                                            <p:strVal val="#ppt_y"/>
                                          </p:val>
                                        </p:tav>
                                      </p:tavLst>
                                    </p:anim>
                                  </p:childTnLst>
                                </p:cTn>
                              </p:par>
                            </p:childTnLst>
                          </p:cTn>
                        </p:par>
                        <p:par>
                          <p:cTn id="41" fill="hold">
                            <p:stCondLst>
                              <p:cond delay="1000"/>
                            </p:stCondLst>
                            <p:childTnLst>
                              <p:par>
                                <p:cTn id="42" presetID="2" presetClass="entr" presetSubtype="6" fill="hold" grpId="0" nodeType="afterEffect">
                                  <p:stCondLst>
                                    <p:cond delay="0"/>
                                  </p:stCondLst>
                                  <p:childTnLst>
                                    <p:set>
                                      <p:cBhvr>
                                        <p:cTn id="43" dur="1" fill="hold">
                                          <p:stCondLst>
                                            <p:cond delay="0"/>
                                          </p:stCondLst>
                                        </p:cTn>
                                        <p:tgtEl>
                                          <p:spTgt spid="630795"/>
                                        </p:tgtEl>
                                        <p:attrNameLst>
                                          <p:attrName>style.visibility</p:attrName>
                                        </p:attrNameLst>
                                      </p:cBhvr>
                                      <p:to>
                                        <p:strVal val="visible"/>
                                      </p:to>
                                    </p:set>
                                    <p:anim calcmode="lin" valueType="num">
                                      <p:cBhvr additive="base">
                                        <p:cTn id="44" dur="500" fill="hold"/>
                                        <p:tgtEl>
                                          <p:spTgt spid="630795"/>
                                        </p:tgtEl>
                                        <p:attrNameLst>
                                          <p:attrName>ppt_x</p:attrName>
                                        </p:attrNameLst>
                                      </p:cBhvr>
                                      <p:tavLst>
                                        <p:tav tm="0">
                                          <p:val>
                                            <p:strVal val="1+#ppt_w/2"/>
                                          </p:val>
                                        </p:tav>
                                        <p:tav tm="100000">
                                          <p:val>
                                            <p:strVal val="#ppt_x"/>
                                          </p:val>
                                        </p:tav>
                                      </p:tavLst>
                                    </p:anim>
                                    <p:anim calcmode="lin" valueType="num">
                                      <p:cBhvr additive="base">
                                        <p:cTn id="45" dur="500" fill="hold"/>
                                        <p:tgtEl>
                                          <p:spTgt spid="630795"/>
                                        </p:tgtEl>
                                        <p:attrNameLst>
                                          <p:attrName>ppt_y</p:attrName>
                                        </p:attrNameLst>
                                      </p:cBhvr>
                                      <p:tavLst>
                                        <p:tav tm="0">
                                          <p:val>
                                            <p:strVal val="1+#ppt_h/2"/>
                                          </p:val>
                                        </p:tav>
                                        <p:tav tm="100000">
                                          <p:val>
                                            <p:strVal val="#ppt_y"/>
                                          </p:val>
                                        </p:tav>
                                      </p:tavLst>
                                    </p:anim>
                                  </p:childTnLst>
                                </p:cTn>
                              </p:par>
                            </p:childTnLst>
                          </p:cTn>
                        </p:par>
                        <p:par>
                          <p:cTn id="46" fill="hold">
                            <p:stCondLst>
                              <p:cond delay="1500"/>
                            </p:stCondLst>
                            <p:childTnLst>
                              <p:par>
                                <p:cTn id="47" presetID="2" presetClass="entr" presetSubtype="12" fill="hold" grpId="0" nodeType="afterEffect">
                                  <p:stCondLst>
                                    <p:cond delay="0"/>
                                  </p:stCondLst>
                                  <p:childTnLst>
                                    <p:set>
                                      <p:cBhvr>
                                        <p:cTn id="48" dur="1" fill="hold">
                                          <p:stCondLst>
                                            <p:cond delay="0"/>
                                          </p:stCondLst>
                                        </p:cTn>
                                        <p:tgtEl>
                                          <p:spTgt spid="630796"/>
                                        </p:tgtEl>
                                        <p:attrNameLst>
                                          <p:attrName>style.visibility</p:attrName>
                                        </p:attrNameLst>
                                      </p:cBhvr>
                                      <p:to>
                                        <p:strVal val="visible"/>
                                      </p:to>
                                    </p:set>
                                    <p:anim calcmode="lin" valueType="num">
                                      <p:cBhvr additive="base">
                                        <p:cTn id="49" dur="500" fill="hold"/>
                                        <p:tgtEl>
                                          <p:spTgt spid="630796"/>
                                        </p:tgtEl>
                                        <p:attrNameLst>
                                          <p:attrName>ppt_x</p:attrName>
                                        </p:attrNameLst>
                                      </p:cBhvr>
                                      <p:tavLst>
                                        <p:tav tm="0">
                                          <p:val>
                                            <p:strVal val="0-#ppt_w/2"/>
                                          </p:val>
                                        </p:tav>
                                        <p:tav tm="100000">
                                          <p:val>
                                            <p:strVal val="#ppt_x"/>
                                          </p:val>
                                        </p:tav>
                                      </p:tavLst>
                                    </p:anim>
                                    <p:anim calcmode="lin" valueType="num">
                                      <p:cBhvr additive="base">
                                        <p:cTn id="50" dur="500" fill="hold"/>
                                        <p:tgtEl>
                                          <p:spTgt spid="630796"/>
                                        </p:tgtEl>
                                        <p:attrNameLst>
                                          <p:attrName>ppt_y</p:attrName>
                                        </p:attrNameLst>
                                      </p:cBhvr>
                                      <p:tavLst>
                                        <p:tav tm="0">
                                          <p:val>
                                            <p:strVal val="1+#ppt_h/2"/>
                                          </p:val>
                                        </p:tav>
                                        <p:tav tm="100000">
                                          <p:val>
                                            <p:strVal val="#ppt_y"/>
                                          </p:val>
                                        </p:tav>
                                      </p:tavLst>
                                    </p:anim>
                                  </p:childTnLst>
                                </p:cTn>
                              </p:par>
                            </p:childTnLst>
                          </p:cTn>
                        </p:par>
                        <p:par>
                          <p:cTn id="51" fill="hold">
                            <p:stCondLst>
                              <p:cond delay="2000"/>
                            </p:stCondLst>
                            <p:childTnLst>
                              <p:par>
                                <p:cTn id="52" presetID="2" presetClass="entr" presetSubtype="1" fill="hold" nodeType="afterEffect">
                                  <p:stCondLst>
                                    <p:cond delay="0"/>
                                  </p:stCondLst>
                                  <p:childTnLst>
                                    <p:set>
                                      <p:cBhvr>
                                        <p:cTn id="53" dur="1" fill="hold">
                                          <p:stCondLst>
                                            <p:cond delay="0"/>
                                          </p:stCondLst>
                                        </p:cTn>
                                        <p:tgtEl>
                                          <p:spTgt spid="630798"/>
                                        </p:tgtEl>
                                        <p:attrNameLst>
                                          <p:attrName>style.visibility</p:attrName>
                                        </p:attrNameLst>
                                      </p:cBhvr>
                                      <p:to>
                                        <p:strVal val="visible"/>
                                      </p:to>
                                    </p:set>
                                    <p:anim calcmode="lin" valueType="num">
                                      <p:cBhvr additive="base">
                                        <p:cTn id="54" dur="500" fill="hold"/>
                                        <p:tgtEl>
                                          <p:spTgt spid="630798"/>
                                        </p:tgtEl>
                                        <p:attrNameLst>
                                          <p:attrName>ppt_x</p:attrName>
                                        </p:attrNameLst>
                                      </p:cBhvr>
                                      <p:tavLst>
                                        <p:tav tm="0">
                                          <p:val>
                                            <p:strVal val="#ppt_x"/>
                                          </p:val>
                                        </p:tav>
                                        <p:tav tm="100000">
                                          <p:val>
                                            <p:strVal val="#ppt_x"/>
                                          </p:val>
                                        </p:tav>
                                      </p:tavLst>
                                    </p:anim>
                                    <p:anim calcmode="lin" valueType="num">
                                      <p:cBhvr additive="base">
                                        <p:cTn id="55" dur="500" fill="hold"/>
                                        <p:tgtEl>
                                          <p:spTgt spid="630798"/>
                                        </p:tgtEl>
                                        <p:attrNameLst>
                                          <p:attrName>ppt_y</p:attrName>
                                        </p:attrNameLst>
                                      </p:cBhvr>
                                      <p:tavLst>
                                        <p:tav tm="0">
                                          <p:val>
                                            <p:strVal val="0-#ppt_h/2"/>
                                          </p:val>
                                        </p:tav>
                                        <p:tav tm="100000">
                                          <p:val>
                                            <p:strVal val="#ppt_y"/>
                                          </p:val>
                                        </p:tav>
                                      </p:tavLst>
                                    </p:anim>
                                  </p:childTnLst>
                                </p:cTn>
                              </p:par>
                            </p:childTnLst>
                          </p:cTn>
                        </p:par>
                        <p:par>
                          <p:cTn id="56" fill="hold">
                            <p:stCondLst>
                              <p:cond delay="2500"/>
                            </p:stCondLst>
                            <p:childTnLst>
                              <p:par>
                                <p:cTn id="57" presetID="2" presetClass="entr" presetSubtype="8" fill="hold" grpId="0" nodeType="afterEffect">
                                  <p:stCondLst>
                                    <p:cond delay="0"/>
                                  </p:stCondLst>
                                  <p:childTnLst>
                                    <p:set>
                                      <p:cBhvr>
                                        <p:cTn id="58" dur="1" fill="hold">
                                          <p:stCondLst>
                                            <p:cond delay="0"/>
                                          </p:stCondLst>
                                        </p:cTn>
                                        <p:tgtEl>
                                          <p:spTgt spid="630797"/>
                                        </p:tgtEl>
                                        <p:attrNameLst>
                                          <p:attrName>style.visibility</p:attrName>
                                        </p:attrNameLst>
                                      </p:cBhvr>
                                      <p:to>
                                        <p:strVal val="visible"/>
                                      </p:to>
                                    </p:set>
                                    <p:anim calcmode="lin" valueType="num">
                                      <p:cBhvr additive="base">
                                        <p:cTn id="59" dur="500" fill="hold"/>
                                        <p:tgtEl>
                                          <p:spTgt spid="630797"/>
                                        </p:tgtEl>
                                        <p:attrNameLst>
                                          <p:attrName>ppt_x</p:attrName>
                                        </p:attrNameLst>
                                      </p:cBhvr>
                                      <p:tavLst>
                                        <p:tav tm="0">
                                          <p:val>
                                            <p:strVal val="0-#ppt_w/2"/>
                                          </p:val>
                                        </p:tav>
                                        <p:tav tm="100000">
                                          <p:val>
                                            <p:strVal val="#ppt_x"/>
                                          </p:val>
                                        </p:tav>
                                      </p:tavLst>
                                    </p:anim>
                                    <p:anim calcmode="lin" valueType="num">
                                      <p:cBhvr additive="base">
                                        <p:cTn id="60" dur="500" fill="hold"/>
                                        <p:tgtEl>
                                          <p:spTgt spid="630797"/>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6" fill="hold" grpId="0" nodeType="clickEffect">
                                  <p:stCondLst>
                                    <p:cond delay="0"/>
                                  </p:stCondLst>
                                  <p:childTnLst>
                                    <p:set>
                                      <p:cBhvr>
                                        <p:cTn id="64" dur="1" fill="hold">
                                          <p:stCondLst>
                                            <p:cond delay="0"/>
                                          </p:stCondLst>
                                        </p:cTn>
                                        <p:tgtEl>
                                          <p:spTgt spid="630799"/>
                                        </p:tgtEl>
                                        <p:attrNameLst>
                                          <p:attrName>style.visibility</p:attrName>
                                        </p:attrNameLst>
                                      </p:cBhvr>
                                      <p:to>
                                        <p:strVal val="visible"/>
                                      </p:to>
                                    </p:set>
                                    <p:anim calcmode="lin" valueType="num">
                                      <p:cBhvr additive="base">
                                        <p:cTn id="65" dur="500" fill="hold"/>
                                        <p:tgtEl>
                                          <p:spTgt spid="630799"/>
                                        </p:tgtEl>
                                        <p:attrNameLst>
                                          <p:attrName>ppt_x</p:attrName>
                                        </p:attrNameLst>
                                      </p:cBhvr>
                                      <p:tavLst>
                                        <p:tav tm="0">
                                          <p:val>
                                            <p:strVal val="1+#ppt_w/2"/>
                                          </p:val>
                                        </p:tav>
                                        <p:tav tm="100000">
                                          <p:val>
                                            <p:strVal val="#ppt_x"/>
                                          </p:val>
                                        </p:tav>
                                      </p:tavLst>
                                    </p:anim>
                                    <p:anim calcmode="lin" valueType="num">
                                      <p:cBhvr additive="base">
                                        <p:cTn id="66" dur="500" fill="hold"/>
                                        <p:tgtEl>
                                          <p:spTgt spid="630799"/>
                                        </p:tgtEl>
                                        <p:attrNameLst>
                                          <p:attrName>ppt_y</p:attrName>
                                        </p:attrNameLst>
                                      </p:cBhvr>
                                      <p:tavLst>
                                        <p:tav tm="0">
                                          <p:val>
                                            <p:strVal val="1+#ppt_h/2"/>
                                          </p:val>
                                        </p:tav>
                                        <p:tav tm="100000">
                                          <p:val>
                                            <p:strVal val="#ppt_y"/>
                                          </p:val>
                                        </p:tav>
                                      </p:tavLst>
                                    </p:anim>
                                  </p:childTnLst>
                                </p:cTn>
                              </p:par>
                            </p:childTnLst>
                          </p:cTn>
                        </p:par>
                        <p:par>
                          <p:cTn id="67" fill="hold">
                            <p:stCondLst>
                              <p:cond delay="500"/>
                            </p:stCondLst>
                            <p:childTnLst>
                              <p:par>
                                <p:cTn id="68" presetID="53" presetClass="entr" presetSubtype="16" fill="hold" nodeType="afterEffect">
                                  <p:stCondLst>
                                    <p:cond delay="0"/>
                                  </p:stCondLst>
                                  <p:childTnLst>
                                    <p:set>
                                      <p:cBhvr>
                                        <p:cTn id="69" dur="1" fill="hold">
                                          <p:stCondLst>
                                            <p:cond delay="0"/>
                                          </p:stCondLst>
                                        </p:cTn>
                                        <p:tgtEl>
                                          <p:spTgt spid="630800"/>
                                        </p:tgtEl>
                                        <p:attrNameLst>
                                          <p:attrName>style.visibility</p:attrName>
                                        </p:attrNameLst>
                                      </p:cBhvr>
                                      <p:to>
                                        <p:strVal val="visible"/>
                                      </p:to>
                                    </p:set>
                                    <p:anim calcmode="lin" valueType="num">
                                      <p:cBhvr>
                                        <p:cTn id="70" dur="500" fill="hold"/>
                                        <p:tgtEl>
                                          <p:spTgt spid="630800"/>
                                        </p:tgtEl>
                                        <p:attrNameLst>
                                          <p:attrName>ppt_w</p:attrName>
                                        </p:attrNameLst>
                                      </p:cBhvr>
                                      <p:tavLst>
                                        <p:tav tm="0">
                                          <p:val>
                                            <p:fltVal val="0.000000"/>
                                          </p:val>
                                        </p:tav>
                                        <p:tav tm="100000">
                                          <p:val>
                                            <p:strVal val="#ppt_w"/>
                                          </p:val>
                                        </p:tav>
                                      </p:tavLst>
                                    </p:anim>
                                    <p:anim calcmode="lin" valueType="num">
                                      <p:cBhvr>
                                        <p:cTn id="71" dur="500" fill="hold"/>
                                        <p:tgtEl>
                                          <p:spTgt spid="630800"/>
                                        </p:tgtEl>
                                        <p:attrNameLst>
                                          <p:attrName>ppt_h</p:attrName>
                                        </p:attrNameLst>
                                      </p:cBhvr>
                                      <p:tavLst>
                                        <p:tav tm="0">
                                          <p:val>
                                            <p:fltVal val="0.000000"/>
                                          </p:val>
                                        </p:tav>
                                        <p:tav tm="100000">
                                          <p:val>
                                            <p:strVal val="#ppt_h"/>
                                          </p:val>
                                        </p:tav>
                                      </p:tavLst>
                                    </p:anim>
                                    <p:animEffect transition="in" filter="fade">
                                      <p:cBhvr>
                                        <p:cTn id="72" dur="500"/>
                                        <p:tgtEl>
                                          <p:spTgt spid="630800"/>
                                        </p:tgtEl>
                                      </p:cBhvr>
                                    </p:animEffect>
                                  </p:childTnLst>
                                </p:cTn>
                              </p:par>
                            </p:childTnLst>
                          </p:cTn>
                        </p:par>
                        <p:par>
                          <p:cTn id="73" fill="hold">
                            <p:stCondLst>
                              <p:cond delay="1000"/>
                            </p:stCondLst>
                            <p:childTnLst>
                              <p:par>
                                <p:cTn id="74" presetID="4" presetClass="entr" presetSubtype="16" fill="hold" grpId="0" nodeType="afterEffect">
                                  <p:stCondLst>
                                    <p:cond delay="0"/>
                                  </p:stCondLst>
                                  <p:childTnLst>
                                    <p:set>
                                      <p:cBhvr>
                                        <p:cTn id="75" dur="1" fill="hold">
                                          <p:stCondLst>
                                            <p:cond delay="0"/>
                                          </p:stCondLst>
                                        </p:cTn>
                                        <p:tgtEl>
                                          <p:spTgt spid="630801"/>
                                        </p:tgtEl>
                                        <p:attrNameLst>
                                          <p:attrName>style.visibility</p:attrName>
                                        </p:attrNameLst>
                                      </p:cBhvr>
                                      <p:to>
                                        <p:strVal val="visible"/>
                                      </p:to>
                                    </p:set>
                                    <p:animEffect transition="in" filter="box(in)">
                                      <p:cBhvr>
                                        <p:cTn id="76" dur="500"/>
                                        <p:tgtEl>
                                          <p:spTgt spid="6308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788" grpId="0" animBg="1"/>
      <p:bldP spid="630790" grpId="0"/>
      <p:bldP spid="630792" grpId="0"/>
      <p:bldP spid="630793" grpId="0" animBg="1"/>
      <p:bldP spid="630795" grpId="0"/>
      <p:bldP spid="630796" grpId="0" animBg="1"/>
      <p:bldP spid="630797" grpId="0"/>
      <p:bldP spid="630799" grpId="0" animBg="1"/>
      <p:bldP spid="63080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Text Box 2"/>
          <p:cNvSpPr txBox="1"/>
          <p:nvPr/>
        </p:nvSpPr>
        <p:spPr>
          <a:xfrm>
            <a:off x="0" y="152400"/>
            <a:ext cx="37909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49" charset="-122"/>
              </a:rPr>
              <a:t>二、病毒的特点和定义</a:t>
            </a:r>
            <a:endParaRPr lang="zh-CN" altLang="en-US" sz="2400" b="1" dirty="0">
              <a:ea typeface="黑体" panose="02010609060101010101" pitchFamily="49" charset="-122"/>
            </a:endParaRPr>
          </a:p>
        </p:txBody>
      </p:sp>
      <p:sp>
        <p:nvSpPr>
          <p:cNvPr id="22531" name="Text Box 4"/>
          <p:cNvSpPr txBox="1"/>
          <p:nvPr/>
        </p:nvSpPr>
        <p:spPr>
          <a:xfrm>
            <a:off x="4038600" y="609600"/>
            <a:ext cx="304482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（参见</a:t>
            </a:r>
            <a:r>
              <a:rPr lang="en-US" altLang="zh-CN" sz="2800" b="1" dirty="0">
                <a:solidFill>
                  <a:schemeClr val="accent1"/>
                </a:solidFill>
                <a:ea typeface="黑体" panose="02010609060101010101" pitchFamily="49" charset="-122"/>
              </a:rPr>
              <a:t>P151-152</a:t>
            </a:r>
            <a:r>
              <a:rPr lang="zh-CN" altLang="en-US" sz="2800" b="1" dirty="0">
                <a:solidFill>
                  <a:schemeClr val="accent1"/>
                </a:solidFill>
                <a:ea typeface="黑体" panose="02010609060101010101" pitchFamily="49" charset="-122"/>
              </a:rPr>
              <a:t>）</a:t>
            </a:r>
            <a:endParaRPr lang="zh-CN" altLang="en-US" sz="2800" dirty="0">
              <a:ea typeface="黑体" panose="02010609060101010101" pitchFamily="49" charset="-122"/>
            </a:endParaRPr>
          </a:p>
        </p:txBody>
      </p:sp>
      <p:sp>
        <p:nvSpPr>
          <p:cNvPr id="22532" name="Text Box 5"/>
          <p:cNvSpPr txBox="1"/>
          <p:nvPr/>
        </p:nvSpPr>
        <p:spPr>
          <a:xfrm>
            <a:off x="381000" y="1066800"/>
            <a:ext cx="1087438" cy="406400"/>
          </a:xfrm>
          <a:prstGeom prst="rect">
            <a:avLst/>
          </a:prstGeom>
          <a:solidFill>
            <a:srgbClr val="008000"/>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ea typeface="黑体" panose="02010609060101010101" pitchFamily="49" charset="-122"/>
              </a:rPr>
              <a:t>1、特点</a:t>
            </a:r>
            <a:endParaRPr lang="zh-CN" altLang="en-US" sz="2800" dirty="0">
              <a:ea typeface="黑体" panose="02010609060101010101" pitchFamily="49" charset="-122"/>
            </a:endParaRPr>
          </a:p>
        </p:txBody>
      </p:sp>
      <p:sp>
        <p:nvSpPr>
          <p:cNvPr id="632838" name="Text Box 6"/>
          <p:cNvSpPr txBox="1"/>
          <p:nvPr/>
        </p:nvSpPr>
        <p:spPr>
          <a:xfrm>
            <a:off x="609600" y="1676400"/>
            <a:ext cx="7086600" cy="466725"/>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1）不具有细胞结构，具有一般化学大分子的特征。</a:t>
            </a:r>
            <a:endParaRPr lang="zh-CN" altLang="en-US" sz="2400" dirty="0">
              <a:ea typeface="黑体" panose="02010609060101010101" pitchFamily="49" charset="-122"/>
            </a:endParaRPr>
          </a:p>
        </p:txBody>
      </p:sp>
      <p:sp>
        <p:nvSpPr>
          <p:cNvPr id="632839" name="Text Box 7"/>
          <p:cNvSpPr txBox="1"/>
          <p:nvPr/>
        </p:nvSpPr>
        <p:spPr>
          <a:xfrm>
            <a:off x="609600" y="2362200"/>
            <a:ext cx="7797800" cy="466725"/>
          </a:xfrm>
          <a:prstGeom prst="rect">
            <a:avLst/>
          </a:prstGeom>
          <a:solidFill>
            <a:srgbClr val="0000FF"/>
          </a:solidFill>
          <a:ln w="9525" cap="flat" cmpd="sng">
            <a:solidFill>
              <a:srgbClr val="FF00FF"/>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2）一种病毒的毒粒内只含有一种核酸，</a:t>
            </a:r>
            <a:r>
              <a:rPr lang="en-US" altLang="zh-CN" sz="2400" b="1" dirty="0">
                <a:solidFill>
                  <a:schemeClr val="folHlink"/>
                </a:solidFill>
                <a:ea typeface="黑体" panose="02010609060101010101" pitchFamily="49" charset="-122"/>
              </a:rPr>
              <a:t>DNA</a:t>
            </a:r>
            <a:r>
              <a:rPr lang="zh-CN" altLang="en-US" sz="2400" b="1" dirty="0">
                <a:solidFill>
                  <a:schemeClr val="folHlink"/>
                </a:solidFill>
                <a:ea typeface="黑体" panose="02010609060101010101" pitchFamily="49" charset="-122"/>
              </a:rPr>
              <a:t>或者</a:t>
            </a:r>
            <a:r>
              <a:rPr lang="en-US" altLang="zh-CN" sz="2400" b="1" dirty="0">
                <a:solidFill>
                  <a:schemeClr val="folHlink"/>
                </a:solidFill>
                <a:ea typeface="黑体" panose="02010609060101010101" pitchFamily="49" charset="-122"/>
              </a:rPr>
              <a:t>RNA。</a:t>
            </a:r>
            <a:endParaRPr lang="zh-CN" altLang="en-US" sz="2400" b="1" dirty="0">
              <a:ea typeface="黑体" panose="02010609060101010101" pitchFamily="49" charset="-122"/>
            </a:endParaRPr>
          </a:p>
        </p:txBody>
      </p:sp>
      <p:sp>
        <p:nvSpPr>
          <p:cNvPr id="632840" name="Text Box 8"/>
          <p:cNvSpPr txBox="1"/>
          <p:nvPr/>
        </p:nvSpPr>
        <p:spPr>
          <a:xfrm>
            <a:off x="609600" y="2971800"/>
            <a:ext cx="8005763" cy="831850"/>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3）没有酶或酶系极不完全，不含催化能量代谢的酶，不能</a:t>
            </a:r>
            <a:endParaRPr lang="zh-CN" altLang="en-US" sz="2400" b="1" dirty="0">
              <a:solidFill>
                <a:schemeClr val="folHlink"/>
              </a:solidFill>
              <a:ea typeface="黑体" panose="02010609060101010101" pitchFamily="49" charset="-122"/>
            </a:endParaRPr>
          </a:p>
          <a:p>
            <a:pPr marL="0" lvl="0" indent="0" eaLnBrk="1" hangingPunct="1">
              <a:spcBef>
                <a:spcPct val="0"/>
              </a:spcBef>
              <a:buNone/>
            </a:pPr>
            <a:r>
              <a:rPr lang="zh-CN" altLang="en-US" sz="2400" b="1" dirty="0">
                <a:solidFill>
                  <a:schemeClr val="folHlink"/>
                </a:solidFill>
                <a:ea typeface="黑体" panose="02010609060101010101" pitchFamily="49" charset="-122"/>
              </a:rPr>
              <a:t>      进行独立的代谢作用</a:t>
            </a:r>
            <a:r>
              <a:rPr lang="zh-CN" altLang="en-US" sz="2400" dirty="0">
                <a:solidFill>
                  <a:schemeClr val="folHlink"/>
                </a:solidFill>
                <a:ea typeface="黑体" panose="02010609060101010101" pitchFamily="49" charset="-122"/>
              </a:rPr>
              <a:t>。</a:t>
            </a:r>
            <a:endParaRPr lang="zh-CN" altLang="en-US" sz="2400" dirty="0">
              <a:ea typeface="黑体" panose="02010609060101010101" pitchFamily="49" charset="-122"/>
            </a:endParaRPr>
          </a:p>
        </p:txBody>
      </p:sp>
      <p:sp>
        <p:nvSpPr>
          <p:cNvPr id="632841" name="Text Box 9"/>
          <p:cNvSpPr txBox="1"/>
          <p:nvPr/>
        </p:nvSpPr>
        <p:spPr>
          <a:xfrm>
            <a:off x="609600" y="3957638"/>
            <a:ext cx="8210550" cy="1200150"/>
          </a:xfrm>
          <a:prstGeom prst="rect">
            <a:avLst/>
          </a:prstGeom>
          <a:solidFill>
            <a:srgbClr val="800080"/>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CC"/>
                </a:solidFill>
                <a:ea typeface="黑体" panose="02010609060101010101" pitchFamily="49" charset="-122"/>
              </a:rPr>
              <a:t>4）严格的活细胞内寄生，没有自身的核糖体，没有个体生长，也不进行二均分裂，必须依赖宿主细胞进行自身的核酸复制，形成子代。</a:t>
            </a:r>
            <a:endParaRPr lang="zh-CN" altLang="en-US" sz="2400" b="1" dirty="0">
              <a:ea typeface="黑体" panose="02010609060101010101" pitchFamily="49" charset="-122"/>
            </a:endParaRPr>
          </a:p>
        </p:txBody>
      </p:sp>
      <p:sp>
        <p:nvSpPr>
          <p:cNvPr id="632842" name="Text Box 10"/>
          <p:cNvSpPr txBox="1"/>
          <p:nvPr/>
        </p:nvSpPr>
        <p:spPr>
          <a:xfrm>
            <a:off x="609600" y="5334000"/>
            <a:ext cx="5861050" cy="466725"/>
          </a:xfrm>
          <a:prstGeom prst="rect">
            <a:avLst/>
          </a:prstGeom>
          <a:solidFill>
            <a:schemeClr val="bg2"/>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5）个体微小，在电子显微镜下才能看见。</a:t>
            </a:r>
            <a:endParaRPr lang="zh-CN" altLang="en-US" sz="2400" b="1" dirty="0">
              <a:ea typeface="黑体" panose="02010609060101010101" pitchFamily="49" charset="-122"/>
            </a:endParaRPr>
          </a:p>
        </p:txBody>
      </p:sp>
      <p:sp>
        <p:nvSpPr>
          <p:cNvPr id="632843" name="Text Box 11"/>
          <p:cNvSpPr txBox="1"/>
          <p:nvPr/>
        </p:nvSpPr>
        <p:spPr>
          <a:xfrm>
            <a:off x="609600" y="5991225"/>
            <a:ext cx="6167438" cy="466725"/>
          </a:xfrm>
          <a:prstGeom prst="rect">
            <a:avLst/>
          </a:prstGeom>
          <a:solidFill>
            <a:srgbClr val="0000FF"/>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6）对大多数抗生素不敏感，对干扰素敏感。</a:t>
            </a:r>
            <a:endParaRPr lang="zh-CN" altLang="en-US" sz="2400" dirty="0">
              <a:ea typeface="黑体" panose="02010609060101010101" pitchFamily="49" charset="-122"/>
            </a:endParaRPr>
          </a:p>
        </p:txBody>
      </p:sp>
      <p:sp>
        <p:nvSpPr>
          <p:cNvPr id="632844" name="Text Box 12"/>
          <p:cNvSpPr txBox="1"/>
          <p:nvPr/>
        </p:nvSpPr>
        <p:spPr>
          <a:xfrm>
            <a:off x="609600" y="2228850"/>
            <a:ext cx="8104188" cy="847725"/>
          </a:xfrm>
          <a:prstGeom prst="rect">
            <a:avLst/>
          </a:prstGeom>
          <a:solidFill>
            <a:srgbClr val="008000"/>
          </a:solidFill>
          <a:ln w="254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例如一些简单的病毒仅由核酸和蛋白质外壳（</a:t>
            </a:r>
            <a:r>
              <a:rPr lang="en-US" altLang="zh-CN" sz="2400" b="1" dirty="0">
                <a:ea typeface="黑体" panose="02010609060101010101" pitchFamily="49" charset="-122"/>
              </a:rPr>
              <a:t>coat）</a:t>
            </a:r>
            <a:r>
              <a:rPr lang="zh-CN" altLang="en-US" sz="2400" b="1" dirty="0">
                <a:ea typeface="黑体" panose="02010609060101010101" pitchFamily="49" charset="-122"/>
              </a:rPr>
              <a:t>构成，</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故可把它们视为核蛋白分子</a:t>
            </a:r>
            <a:r>
              <a:rPr lang="zh-CN" altLang="en-US" sz="2400" dirty="0">
                <a:ea typeface="黑体" panose="02010609060101010101" pitchFamily="49" charset="-122"/>
              </a:rPr>
              <a:t>。</a:t>
            </a:r>
            <a:endParaRPr lang="zh-CN" altLang="en-US" sz="2400" dirty="0">
              <a:ea typeface="黑体" panose="02010609060101010101" pitchFamily="49" charset="-122"/>
            </a:endParaRPr>
          </a:p>
        </p:txBody>
      </p:sp>
      <p:sp>
        <p:nvSpPr>
          <p:cNvPr id="632845" name="Text Box 13"/>
          <p:cNvSpPr txBox="1"/>
          <p:nvPr/>
        </p:nvSpPr>
        <p:spPr>
          <a:xfrm>
            <a:off x="669925" y="3068638"/>
            <a:ext cx="4789488" cy="466725"/>
          </a:xfrm>
          <a:prstGeom prst="rect">
            <a:avLst/>
          </a:prstGeom>
          <a:solidFill>
            <a:srgbClr val="008000"/>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u="sng" dirty="0">
                <a:ea typeface="黑体" panose="02010609060101010101" pitchFamily="49" charset="-122"/>
              </a:rPr>
              <a:t>朊病毒甚至仅由蛋白质构成（？）</a:t>
            </a:r>
            <a:endParaRPr lang="zh-CN" altLang="en-US" sz="2400" u="sng" dirty="0">
              <a:ea typeface="黑体" panose="02010609060101010101" pitchFamily="49" charset="-122"/>
            </a:endParaRPr>
          </a:p>
        </p:txBody>
      </p:sp>
      <p:sp>
        <p:nvSpPr>
          <p:cNvPr id="22541" name="Text Box 3"/>
          <p:cNvSpPr txBox="1"/>
          <p:nvPr/>
        </p:nvSpPr>
        <p:spPr>
          <a:xfrm>
            <a:off x="8305800" y="0"/>
            <a:ext cx="803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概述</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2838"/>
                                        </p:tgtEl>
                                        <p:attrNameLst>
                                          <p:attrName>style.visibility</p:attrName>
                                        </p:attrNameLst>
                                      </p:cBhvr>
                                      <p:to>
                                        <p:strVal val="visible"/>
                                      </p:to>
                                    </p:set>
                                    <p:anim calcmode="lin" valueType="num">
                                      <p:cBhvr additive="base">
                                        <p:cTn id="7" dur="500" fill="hold"/>
                                        <p:tgtEl>
                                          <p:spTgt spid="632838"/>
                                        </p:tgtEl>
                                        <p:attrNameLst>
                                          <p:attrName>ppt_x</p:attrName>
                                        </p:attrNameLst>
                                      </p:cBhvr>
                                      <p:tavLst>
                                        <p:tav tm="0">
                                          <p:val>
                                            <p:strVal val="0-#ppt_w/2"/>
                                          </p:val>
                                        </p:tav>
                                        <p:tav tm="100000">
                                          <p:val>
                                            <p:strVal val="#ppt_x"/>
                                          </p:val>
                                        </p:tav>
                                      </p:tavLst>
                                    </p:anim>
                                    <p:anim calcmode="lin" valueType="num">
                                      <p:cBhvr additive="base">
                                        <p:cTn id="8" dur="500" fill="hold"/>
                                        <p:tgtEl>
                                          <p:spTgt spid="63283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32844"/>
                                        </p:tgtEl>
                                        <p:attrNameLst>
                                          <p:attrName>style.visibility</p:attrName>
                                        </p:attrNameLst>
                                      </p:cBhvr>
                                      <p:to>
                                        <p:strVal val="visible"/>
                                      </p:to>
                                    </p:set>
                                    <p:anim calcmode="lin" valueType="num">
                                      <p:cBhvr additive="base">
                                        <p:cTn id="13" dur="500" fill="hold"/>
                                        <p:tgtEl>
                                          <p:spTgt spid="632844"/>
                                        </p:tgtEl>
                                        <p:attrNameLst>
                                          <p:attrName>ppt_x</p:attrName>
                                        </p:attrNameLst>
                                      </p:cBhvr>
                                      <p:tavLst>
                                        <p:tav tm="0">
                                          <p:val>
                                            <p:strVal val="0-#ppt_w/2"/>
                                          </p:val>
                                        </p:tav>
                                        <p:tav tm="100000">
                                          <p:val>
                                            <p:strVal val="#ppt_x"/>
                                          </p:val>
                                        </p:tav>
                                      </p:tavLst>
                                    </p:anim>
                                    <p:anim calcmode="lin" valueType="num">
                                      <p:cBhvr additive="base">
                                        <p:cTn id="14" dur="500" fill="hold"/>
                                        <p:tgtEl>
                                          <p:spTgt spid="63284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3284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632839"/>
                                        </p:tgtEl>
                                        <p:attrNameLst>
                                          <p:attrName>style.visibility</p:attrName>
                                        </p:attrNameLst>
                                      </p:cBhvr>
                                      <p:to>
                                        <p:strVal val="visible"/>
                                      </p:to>
                                    </p:set>
                                    <p:anim calcmode="lin" valueType="num">
                                      <p:cBhvr additive="base">
                                        <p:cTn id="19" dur="500" fill="hold"/>
                                        <p:tgtEl>
                                          <p:spTgt spid="632839"/>
                                        </p:tgtEl>
                                        <p:attrNameLst>
                                          <p:attrName>ppt_x</p:attrName>
                                        </p:attrNameLst>
                                      </p:cBhvr>
                                      <p:tavLst>
                                        <p:tav tm="0">
                                          <p:val>
                                            <p:strVal val="1+#ppt_w/2"/>
                                          </p:val>
                                        </p:tav>
                                        <p:tav tm="100000">
                                          <p:val>
                                            <p:strVal val="#ppt_x"/>
                                          </p:val>
                                        </p:tav>
                                      </p:tavLst>
                                    </p:anim>
                                    <p:anim calcmode="lin" valueType="num">
                                      <p:cBhvr additive="base">
                                        <p:cTn id="20" dur="500" fill="hold"/>
                                        <p:tgtEl>
                                          <p:spTgt spid="63283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2845"/>
                                        </p:tgtEl>
                                        <p:attrNameLst>
                                          <p:attrName>style.visibility</p:attrName>
                                        </p:attrNameLst>
                                      </p:cBhvr>
                                      <p:to>
                                        <p:strVal val="visible"/>
                                      </p:to>
                                    </p:set>
                                    <p:anim calcmode="lin" valueType="num">
                                      <p:cBhvr additive="base">
                                        <p:cTn id="25" dur="500" fill="hold"/>
                                        <p:tgtEl>
                                          <p:spTgt spid="632845"/>
                                        </p:tgtEl>
                                        <p:attrNameLst>
                                          <p:attrName>ppt_x</p:attrName>
                                        </p:attrNameLst>
                                      </p:cBhvr>
                                      <p:tavLst>
                                        <p:tav tm="0">
                                          <p:val>
                                            <p:strVal val="#ppt_x"/>
                                          </p:val>
                                        </p:tav>
                                        <p:tav tm="100000">
                                          <p:val>
                                            <p:strVal val="#ppt_x"/>
                                          </p:val>
                                        </p:tav>
                                      </p:tavLst>
                                    </p:anim>
                                    <p:anim calcmode="lin" valueType="num">
                                      <p:cBhvr additive="base">
                                        <p:cTn id="26" dur="500" fill="hold"/>
                                        <p:tgtEl>
                                          <p:spTgt spid="63284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632845"/>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6" fill="hold" grpId="0" nodeType="clickEffect">
                                  <p:stCondLst>
                                    <p:cond delay="0"/>
                                  </p:stCondLst>
                                  <p:childTnLst>
                                    <p:set>
                                      <p:cBhvr>
                                        <p:cTn id="30" dur="1" fill="hold">
                                          <p:stCondLst>
                                            <p:cond delay="0"/>
                                          </p:stCondLst>
                                        </p:cTn>
                                        <p:tgtEl>
                                          <p:spTgt spid="632840"/>
                                        </p:tgtEl>
                                        <p:attrNameLst>
                                          <p:attrName>style.visibility</p:attrName>
                                        </p:attrNameLst>
                                      </p:cBhvr>
                                      <p:to>
                                        <p:strVal val="visible"/>
                                      </p:to>
                                    </p:set>
                                    <p:anim calcmode="lin" valueType="num">
                                      <p:cBhvr additive="base">
                                        <p:cTn id="31" dur="500" fill="hold"/>
                                        <p:tgtEl>
                                          <p:spTgt spid="632840"/>
                                        </p:tgtEl>
                                        <p:attrNameLst>
                                          <p:attrName>ppt_x</p:attrName>
                                        </p:attrNameLst>
                                      </p:cBhvr>
                                      <p:tavLst>
                                        <p:tav tm="0">
                                          <p:val>
                                            <p:strVal val="1+#ppt_w/2"/>
                                          </p:val>
                                        </p:tav>
                                        <p:tav tm="100000">
                                          <p:val>
                                            <p:strVal val="#ppt_x"/>
                                          </p:val>
                                        </p:tav>
                                      </p:tavLst>
                                    </p:anim>
                                    <p:anim calcmode="lin" valueType="num">
                                      <p:cBhvr additive="base">
                                        <p:cTn id="32" dur="500" fill="hold"/>
                                        <p:tgtEl>
                                          <p:spTgt spid="6328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288" fill="hold" grpId="0" nodeType="clickEffect">
                                  <p:stCondLst>
                                    <p:cond delay="0"/>
                                  </p:stCondLst>
                                  <p:childTnLst>
                                    <p:set>
                                      <p:cBhvr>
                                        <p:cTn id="36" dur="1" fill="hold">
                                          <p:stCondLst>
                                            <p:cond delay="0"/>
                                          </p:stCondLst>
                                        </p:cTn>
                                        <p:tgtEl>
                                          <p:spTgt spid="632841"/>
                                        </p:tgtEl>
                                        <p:attrNameLst>
                                          <p:attrName>style.visibility</p:attrName>
                                        </p:attrNameLst>
                                      </p:cBhvr>
                                      <p:to>
                                        <p:strVal val="visible"/>
                                      </p:to>
                                    </p:set>
                                    <p:anim calcmode="lin" valueType="num">
                                      <p:cBhvr>
                                        <p:cTn id="37" dur="500" fill="hold"/>
                                        <p:tgtEl>
                                          <p:spTgt spid="632841"/>
                                        </p:tgtEl>
                                        <p:attrNameLst>
                                          <p:attrName>ppt_w</p:attrName>
                                        </p:attrNameLst>
                                      </p:cBhvr>
                                      <p:tavLst>
                                        <p:tav tm="0">
                                          <p:val>
                                            <p:strVal val="4/3*#ppt_w"/>
                                          </p:val>
                                        </p:tav>
                                        <p:tav tm="100000">
                                          <p:val>
                                            <p:strVal val="#ppt_w"/>
                                          </p:val>
                                        </p:tav>
                                      </p:tavLst>
                                    </p:anim>
                                    <p:anim calcmode="lin" valueType="num">
                                      <p:cBhvr>
                                        <p:cTn id="38" dur="500" fill="hold"/>
                                        <p:tgtEl>
                                          <p:spTgt spid="632841"/>
                                        </p:tgtEl>
                                        <p:attrNameLst>
                                          <p:attrName>ppt_h</p:attrName>
                                        </p:attrNameLst>
                                      </p:cBhvr>
                                      <p:tavLst>
                                        <p:tav tm="0">
                                          <p:val>
                                            <p:strVal val="4/3*#ppt_h"/>
                                          </p:val>
                                        </p:tav>
                                        <p:tav tm="100000">
                                          <p:val>
                                            <p:strVal val="#ppt_h"/>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632842"/>
                                        </p:tgtEl>
                                        <p:attrNameLst>
                                          <p:attrName>style.visibility</p:attrName>
                                        </p:attrNameLst>
                                      </p:cBhvr>
                                      <p:to>
                                        <p:strVal val="visible"/>
                                      </p:to>
                                    </p:set>
                                    <p:anim calcmode="lin" valueType="num">
                                      <p:cBhvr additive="base">
                                        <p:cTn id="43" dur="500" fill="hold"/>
                                        <p:tgtEl>
                                          <p:spTgt spid="632842"/>
                                        </p:tgtEl>
                                        <p:attrNameLst>
                                          <p:attrName>ppt_x</p:attrName>
                                        </p:attrNameLst>
                                      </p:cBhvr>
                                      <p:tavLst>
                                        <p:tav tm="0">
                                          <p:val>
                                            <p:strVal val="0-#ppt_w/2"/>
                                          </p:val>
                                        </p:tav>
                                        <p:tav tm="100000">
                                          <p:val>
                                            <p:strVal val="#ppt_x"/>
                                          </p:val>
                                        </p:tav>
                                      </p:tavLst>
                                    </p:anim>
                                    <p:anim calcmode="lin" valueType="num">
                                      <p:cBhvr additive="base">
                                        <p:cTn id="44" dur="500" fill="hold"/>
                                        <p:tgtEl>
                                          <p:spTgt spid="632842"/>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6" fill="hold" grpId="0" nodeType="clickEffect">
                                  <p:stCondLst>
                                    <p:cond delay="0"/>
                                  </p:stCondLst>
                                  <p:childTnLst>
                                    <p:set>
                                      <p:cBhvr>
                                        <p:cTn id="48" dur="1" fill="hold">
                                          <p:stCondLst>
                                            <p:cond delay="0"/>
                                          </p:stCondLst>
                                        </p:cTn>
                                        <p:tgtEl>
                                          <p:spTgt spid="632843"/>
                                        </p:tgtEl>
                                        <p:attrNameLst>
                                          <p:attrName>style.visibility</p:attrName>
                                        </p:attrNameLst>
                                      </p:cBhvr>
                                      <p:to>
                                        <p:strVal val="visible"/>
                                      </p:to>
                                    </p:set>
                                    <p:anim calcmode="lin" valueType="num">
                                      <p:cBhvr additive="base">
                                        <p:cTn id="49" dur="500" fill="hold"/>
                                        <p:tgtEl>
                                          <p:spTgt spid="632843"/>
                                        </p:tgtEl>
                                        <p:attrNameLst>
                                          <p:attrName>ppt_x</p:attrName>
                                        </p:attrNameLst>
                                      </p:cBhvr>
                                      <p:tavLst>
                                        <p:tav tm="0">
                                          <p:val>
                                            <p:strVal val="1+#ppt_w/2"/>
                                          </p:val>
                                        </p:tav>
                                        <p:tav tm="100000">
                                          <p:val>
                                            <p:strVal val="#ppt_x"/>
                                          </p:val>
                                        </p:tav>
                                      </p:tavLst>
                                    </p:anim>
                                    <p:anim calcmode="lin" valueType="num">
                                      <p:cBhvr additive="base">
                                        <p:cTn id="50" dur="500" fill="hold"/>
                                        <p:tgtEl>
                                          <p:spTgt spid="63284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2838" grpId="0" animBg="1"/>
      <p:bldP spid="632839" grpId="0" animBg="1"/>
      <p:bldP spid="632840" grpId="0" animBg="1"/>
      <p:bldP spid="632841" grpId="0" animBg="1"/>
      <p:bldP spid="632842" grpId="0" animBg="1"/>
      <p:bldP spid="632843" grpId="0" animBg="1"/>
      <p:bldP spid="632844" grpId="0" animBg="1"/>
      <p:bldP spid="6328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Text Box 3"/>
          <p:cNvSpPr txBox="1"/>
          <p:nvPr/>
        </p:nvSpPr>
        <p:spPr>
          <a:xfrm>
            <a:off x="457200" y="914400"/>
            <a:ext cx="1087438" cy="406400"/>
          </a:xfrm>
          <a:prstGeom prst="rect">
            <a:avLst/>
          </a:prstGeom>
          <a:solidFill>
            <a:srgbClr val="008000"/>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ea typeface="黑体" panose="02010609060101010101" pitchFamily="49" charset="-122"/>
              </a:rPr>
              <a:t>2、定义</a:t>
            </a:r>
            <a:endParaRPr lang="zh-CN" altLang="en-US" sz="2800" b="1" dirty="0">
              <a:ea typeface="黑体" panose="02010609060101010101" pitchFamily="49" charset="-122"/>
            </a:endParaRPr>
          </a:p>
        </p:txBody>
      </p:sp>
      <p:sp>
        <p:nvSpPr>
          <p:cNvPr id="24579" name="Text Box 4"/>
          <p:cNvSpPr txBox="1"/>
          <p:nvPr/>
        </p:nvSpPr>
        <p:spPr>
          <a:xfrm>
            <a:off x="0" y="0"/>
            <a:ext cx="37909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49" charset="-122"/>
              </a:rPr>
              <a:t>二、病毒的特点和定义</a:t>
            </a:r>
            <a:endParaRPr lang="zh-CN" altLang="en-US" sz="2400" b="1" dirty="0">
              <a:ea typeface="黑体" panose="02010609060101010101" pitchFamily="49" charset="-122"/>
            </a:endParaRPr>
          </a:p>
        </p:txBody>
      </p:sp>
      <p:sp>
        <p:nvSpPr>
          <p:cNvPr id="24580" name="Text Box 5"/>
          <p:cNvSpPr txBox="1"/>
          <p:nvPr/>
        </p:nvSpPr>
        <p:spPr>
          <a:xfrm>
            <a:off x="4038600" y="609600"/>
            <a:ext cx="238601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FF00"/>
                </a:solidFill>
                <a:ea typeface="黑体" panose="02010609060101010101" pitchFamily="49" charset="-122"/>
              </a:rPr>
              <a:t>（参见</a:t>
            </a:r>
            <a:r>
              <a:rPr lang="en-US" altLang="zh-CN" sz="2800" b="1" dirty="0">
                <a:solidFill>
                  <a:srgbClr val="00FF00"/>
                </a:solidFill>
                <a:ea typeface="黑体" panose="02010609060101010101" pitchFamily="49" charset="-122"/>
              </a:rPr>
              <a:t>P152</a:t>
            </a:r>
            <a:r>
              <a:rPr lang="zh-CN" altLang="en-US" sz="2800" b="1" dirty="0">
                <a:solidFill>
                  <a:srgbClr val="00FF00"/>
                </a:solidFill>
                <a:ea typeface="黑体" panose="02010609060101010101" pitchFamily="49" charset="-122"/>
              </a:rPr>
              <a:t>）</a:t>
            </a:r>
            <a:endParaRPr lang="zh-CN" altLang="en-US" sz="2800" b="1" dirty="0">
              <a:solidFill>
                <a:srgbClr val="00FF00"/>
              </a:solidFill>
              <a:ea typeface="黑体" panose="02010609060101010101" pitchFamily="49" charset="-122"/>
            </a:endParaRPr>
          </a:p>
        </p:txBody>
      </p:sp>
      <p:sp>
        <p:nvSpPr>
          <p:cNvPr id="24581" name="Text Box 14"/>
          <p:cNvSpPr txBox="1"/>
          <p:nvPr/>
        </p:nvSpPr>
        <p:spPr>
          <a:xfrm>
            <a:off x="468313" y="1916113"/>
            <a:ext cx="8299450" cy="38846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10000"/>
              </a:lnSpc>
              <a:spcBef>
                <a:spcPct val="0"/>
              </a:spcBef>
              <a:buNone/>
            </a:pPr>
            <a:r>
              <a:rPr lang="zh-CN" altLang="en-US" sz="2800" b="1" dirty="0">
                <a:solidFill>
                  <a:schemeClr val="tx2"/>
                </a:solidFill>
                <a:ea typeface="黑体" panose="02010609060101010101" pitchFamily="49" charset="-122"/>
              </a:rPr>
              <a:t>病毒：</a:t>
            </a:r>
            <a:r>
              <a:rPr lang="zh-CN" altLang="en-US" sz="2800" b="1" dirty="0">
                <a:ea typeface="黑体" panose="02010609060101010101" pitchFamily="49" charset="-122"/>
              </a:rPr>
              <a:t>由一个或数个</a:t>
            </a:r>
            <a:r>
              <a:rPr lang="en-US" altLang="zh-CN" sz="2800" b="1" dirty="0">
                <a:ea typeface="黑体" panose="02010609060101010101" pitchFamily="49" charset="-122"/>
              </a:rPr>
              <a:t>RNA</a:t>
            </a:r>
            <a:r>
              <a:rPr lang="zh-CN" altLang="en-US" sz="2800" b="1" dirty="0">
                <a:ea typeface="黑体" panose="02010609060101010101" pitchFamily="49" charset="-122"/>
              </a:rPr>
              <a:t>或</a:t>
            </a:r>
            <a:r>
              <a:rPr lang="en-US" altLang="zh-CN" sz="2800" b="1" dirty="0">
                <a:ea typeface="黑体" panose="02010609060101010101" pitchFamily="49" charset="-122"/>
              </a:rPr>
              <a:t>DNA</a:t>
            </a:r>
            <a:r>
              <a:rPr lang="zh-CN" altLang="en-US" sz="2800" b="1" dirty="0">
                <a:ea typeface="黑体" panose="02010609060101010101" pitchFamily="49" charset="-122"/>
              </a:rPr>
              <a:t>分子构成的感染性因子，通常</a:t>
            </a:r>
            <a:r>
              <a:rPr lang="zh-CN" altLang="en-US" sz="2800" b="1" dirty="0">
                <a:solidFill>
                  <a:srgbClr val="00FFFF"/>
                </a:solidFill>
                <a:ea typeface="黑体" panose="02010609060101010101" pitchFamily="49" charset="-122"/>
              </a:rPr>
              <a:t>（但并非必须）</a:t>
            </a:r>
            <a:r>
              <a:rPr lang="zh-CN" altLang="en-US" sz="2800" b="1" dirty="0">
                <a:ea typeface="黑体" panose="02010609060101010101" pitchFamily="49" charset="-122"/>
              </a:rPr>
              <a:t>覆盖有由一种或数种蛋白质构成的外壳，有的外壳外还有更为复杂的膜结构；这些因子能将其核酸从一个宿主细胞传递给另一个宿主细胞；它们能利用宿主的酶系统进行细胞内的复制；有些病毒还能将其基因组整合到入宿主细胞</a:t>
            </a:r>
            <a:r>
              <a:rPr lang="en-US" altLang="zh-CN" sz="2800" b="1" dirty="0">
                <a:ea typeface="黑体" panose="02010609060101010101" pitchFamily="49" charset="-122"/>
              </a:rPr>
              <a:t>DNA</a:t>
            </a:r>
            <a:r>
              <a:rPr lang="zh-CN" altLang="en-US" sz="2800" b="1" dirty="0">
                <a:ea typeface="黑体" panose="02010609060101010101" pitchFamily="49" charset="-122"/>
              </a:rPr>
              <a:t>，依靠这种机制，或是导致持续性感染发生，或是导致细胞转化，肿瘤形成。</a:t>
            </a:r>
            <a:endParaRPr lang="zh-CN" altLang="en-US" sz="2800" b="1" dirty="0">
              <a:solidFill>
                <a:srgbClr val="66FF33"/>
              </a:solidFill>
              <a:ea typeface="黑体" panose="02010609060101010101" pitchFamily="49" charset="-122"/>
            </a:endParaRPr>
          </a:p>
        </p:txBody>
      </p:sp>
      <p:sp>
        <p:nvSpPr>
          <p:cNvPr id="24582" name="Text Box 3"/>
          <p:cNvSpPr txBox="1"/>
          <p:nvPr/>
        </p:nvSpPr>
        <p:spPr>
          <a:xfrm>
            <a:off x="8305800" y="0"/>
            <a:ext cx="803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概述</a:t>
            </a:r>
            <a:endParaRPr lang="zh-CN" altLang="en-US" sz="2400" b="1" dirty="0">
              <a:ea typeface="黑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6626" name="TextBox 5"/>
          <p:cNvSpPr txBox="1"/>
          <p:nvPr/>
        </p:nvSpPr>
        <p:spPr>
          <a:xfrm>
            <a:off x="2609850" y="981075"/>
            <a:ext cx="4114800" cy="455613"/>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rgbClr val="FF3300"/>
                </a:solidFill>
                <a:latin typeface="仿宋" panose="02010609060101010101" pitchFamily="49" charset="-122"/>
                <a:ea typeface="仿宋" panose="02010609060101010101" pitchFamily="49" charset="-122"/>
              </a:rPr>
              <a:t>病毒与活细胞的区别</a:t>
            </a:r>
            <a:endParaRPr lang="zh-CN" altLang="en-US" sz="3600" b="1" dirty="0">
              <a:solidFill>
                <a:srgbClr val="FF3300"/>
              </a:solidFill>
              <a:latin typeface="仿宋" panose="02010609060101010101" pitchFamily="49" charset="-122"/>
              <a:ea typeface="仿宋" panose="02010609060101010101" pitchFamily="49" charset="-122"/>
            </a:endParaRPr>
          </a:p>
        </p:txBody>
      </p:sp>
      <p:sp>
        <p:nvSpPr>
          <p:cNvPr id="3" name="TextBox 2"/>
          <p:cNvSpPr txBox="1"/>
          <p:nvPr/>
        </p:nvSpPr>
        <p:spPr>
          <a:xfrm>
            <a:off x="623888" y="2381250"/>
            <a:ext cx="2133600" cy="354013"/>
          </a:xfrm>
          <a:prstGeom prst="rect">
            <a:avLst/>
          </a:prstGeom>
          <a:noFill/>
        </p:spPr>
        <p:txBody>
          <a:bodyPr wrap="none" lIns="0" tIns="0" rIns="0" bIns="0"/>
          <a:lstStyle/>
          <a:p>
            <a:pPr marR="0" defTabSz="914400" fontAlgn="auto">
              <a:spcBef>
                <a:spcPts val="0"/>
              </a:spcBef>
              <a:spcAft>
                <a:spcPts val="0"/>
              </a:spcAft>
              <a:buClrTx/>
              <a:buSzTx/>
              <a:buFontTx/>
              <a:buNone/>
              <a:defRPr/>
            </a:pPr>
            <a:r>
              <a:rPr kumimoji="0" lang="zh-CN" altLang="en-US" sz="2800" b="1" kern="1200" cap="none" spc="0" normalizeH="0" baseline="0" noProof="0">
                <a:latin typeface="仿宋" panose="02010609060101010101" pitchFamily="49" charset="-122"/>
                <a:ea typeface="仿宋" panose="02010609060101010101" pitchFamily="49" charset="-122"/>
                <a:cs typeface="+mn-cs"/>
              </a:rPr>
              <a:t>至少有三点：</a:t>
            </a:r>
            <a:endParaRPr kumimoji="0" lang="zh-CN" altLang="en-US" sz="2800" b="1" kern="1200" cap="none" spc="0" normalizeH="0" baseline="0" noProof="0">
              <a:latin typeface="仿宋" panose="02010609060101010101" pitchFamily="49" charset="-122"/>
              <a:ea typeface="仿宋" panose="02010609060101010101" pitchFamily="49" charset="-122"/>
              <a:cs typeface="+mn-cs"/>
            </a:endParaRPr>
          </a:p>
        </p:txBody>
      </p:sp>
      <p:sp>
        <p:nvSpPr>
          <p:cNvPr id="26628" name="TextBox 7"/>
          <p:cNvSpPr txBox="1"/>
          <p:nvPr/>
        </p:nvSpPr>
        <p:spPr>
          <a:xfrm>
            <a:off x="623888" y="2921000"/>
            <a:ext cx="4114800" cy="3048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latin typeface="仿宋" panose="02010609060101010101" pitchFamily="49" charset="-122"/>
                <a:ea typeface="仿宋" panose="02010609060101010101" pitchFamily="49" charset="-122"/>
              </a:rPr>
              <a:t>1.</a:t>
            </a:r>
            <a:r>
              <a:rPr lang="zh-CN" altLang="en-US" sz="2400" b="1" dirty="0">
                <a:latin typeface="仿宋" panose="02010609060101010101" pitchFamily="49" charset="-122"/>
                <a:ea typeface="仿宋" panose="02010609060101010101" pitchFamily="49" charset="-122"/>
              </a:rPr>
              <a:t> 结构简单，没有细胞结构；</a:t>
            </a:r>
            <a:endParaRPr lang="zh-CN" altLang="en-US" sz="2400" b="1" dirty="0">
              <a:latin typeface="仿宋" panose="02010609060101010101" pitchFamily="49" charset="-122"/>
              <a:ea typeface="仿宋" panose="02010609060101010101" pitchFamily="49" charset="-122"/>
            </a:endParaRPr>
          </a:p>
        </p:txBody>
      </p:sp>
      <p:sp>
        <p:nvSpPr>
          <p:cNvPr id="26629" name="TextBox 8"/>
          <p:cNvSpPr txBox="1"/>
          <p:nvPr/>
        </p:nvSpPr>
        <p:spPr>
          <a:xfrm>
            <a:off x="623888" y="3395663"/>
            <a:ext cx="7772400" cy="3048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latin typeface="仿宋" panose="02010609060101010101" pitchFamily="49" charset="-122"/>
                <a:ea typeface="仿宋" panose="02010609060101010101" pitchFamily="49" charset="-122"/>
              </a:rPr>
              <a:t>2.</a:t>
            </a:r>
            <a:r>
              <a:rPr lang="zh-CN" altLang="en-US" sz="2400" b="1" dirty="0">
                <a:latin typeface="仿宋" panose="02010609060101010101" pitchFamily="49" charset="-122"/>
                <a:ea typeface="仿宋" panose="02010609060101010101" pitchFamily="49" charset="-122"/>
              </a:rPr>
              <a:t> 几乎所有的毒粒中，只有</a:t>
            </a:r>
            <a:r>
              <a:rPr lang="en-US" altLang="zh-CN" sz="2400" b="1" dirty="0">
                <a:latin typeface="仿宋" panose="02010609060101010101" pitchFamily="49" charset="-122"/>
                <a:ea typeface="仿宋" panose="02010609060101010101" pitchFamily="49" charset="-122"/>
              </a:rPr>
              <a:t>DNA</a:t>
            </a:r>
            <a:r>
              <a:rPr lang="zh-CN" altLang="en-US" sz="2400" b="1" dirty="0">
                <a:latin typeface="仿宋" panose="02010609060101010101" pitchFamily="49" charset="-122"/>
                <a:ea typeface="仿宋" panose="02010609060101010101" pitchFamily="49" charset="-122"/>
              </a:rPr>
              <a:t>或者</a:t>
            </a:r>
            <a:r>
              <a:rPr lang="en-US" altLang="zh-CN" sz="2400" b="1" dirty="0">
                <a:latin typeface="仿宋" panose="02010609060101010101" pitchFamily="49" charset="-122"/>
                <a:ea typeface="仿宋" panose="02010609060101010101" pitchFamily="49" charset="-122"/>
              </a:rPr>
              <a:t>RNA</a:t>
            </a:r>
            <a:r>
              <a:rPr lang="zh-CN" altLang="en-US" sz="2400" b="1" dirty="0">
                <a:latin typeface="仿宋" panose="02010609060101010101" pitchFamily="49" charset="-122"/>
                <a:ea typeface="仿宋" panose="02010609060101010101" pitchFamily="49" charset="-122"/>
              </a:rPr>
              <a:t>一种类型的核酸；</a:t>
            </a:r>
            <a:endParaRPr lang="zh-CN" altLang="en-US" sz="2400" b="1" dirty="0">
              <a:latin typeface="仿宋" panose="02010609060101010101" pitchFamily="49" charset="-122"/>
              <a:ea typeface="仿宋" panose="02010609060101010101" pitchFamily="49" charset="-122"/>
            </a:endParaRPr>
          </a:p>
        </p:txBody>
      </p:sp>
      <p:sp>
        <p:nvSpPr>
          <p:cNvPr id="26630" name="TextBox 9"/>
          <p:cNvSpPr txBox="1"/>
          <p:nvPr/>
        </p:nvSpPr>
        <p:spPr>
          <a:xfrm>
            <a:off x="623888" y="3870325"/>
            <a:ext cx="3200400" cy="3048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latin typeface="仿宋" panose="02010609060101010101" pitchFamily="49" charset="-122"/>
                <a:ea typeface="仿宋" panose="02010609060101010101" pitchFamily="49" charset="-122"/>
              </a:rPr>
              <a:t>3.</a:t>
            </a:r>
            <a:r>
              <a:rPr lang="zh-CN" altLang="en-US" sz="2400" b="1" dirty="0">
                <a:latin typeface="仿宋" panose="02010609060101010101" pitchFamily="49" charset="-122"/>
                <a:ea typeface="仿宋" panose="02010609060101010101" pitchFamily="49" charset="-122"/>
              </a:rPr>
              <a:t> 在细胞外不能增殖。</a:t>
            </a:r>
            <a:endParaRPr lang="zh-CN" altLang="en-US" sz="2400" b="1" dirty="0">
              <a:latin typeface="仿宋" panose="02010609060101010101" pitchFamily="49" charset="-122"/>
              <a:ea typeface="仿宋"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Text Box 2"/>
          <p:cNvSpPr txBox="1"/>
          <p:nvPr/>
        </p:nvSpPr>
        <p:spPr>
          <a:xfrm>
            <a:off x="0" y="533400"/>
            <a:ext cx="37909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49" charset="-122"/>
              </a:rPr>
              <a:t>三、病毒的宿主范围</a:t>
            </a:r>
            <a:endParaRPr lang="zh-CN" altLang="en-US" sz="2400" b="1" dirty="0">
              <a:ea typeface="黑体" panose="02010609060101010101" pitchFamily="49" charset="-122"/>
            </a:endParaRPr>
          </a:p>
        </p:txBody>
      </p:sp>
      <p:sp>
        <p:nvSpPr>
          <p:cNvPr id="27651" name="Text Box 4"/>
          <p:cNvSpPr txBox="1"/>
          <p:nvPr/>
        </p:nvSpPr>
        <p:spPr>
          <a:xfrm>
            <a:off x="4572000" y="685800"/>
            <a:ext cx="238601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（参见</a:t>
            </a:r>
            <a:r>
              <a:rPr lang="en-US" altLang="zh-CN" sz="2800" b="1" dirty="0">
                <a:solidFill>
                  <a:schemeClr val="accent1"/>
                </a:solidFill>
                <a:ea typeface="黑体" panose="02010609060101010101" pitchFamily="49" charset="-122"/>
              </a:rPr>
              <a:t>P152</a:t>
            </a:r>
            <a:r>
              <a:rPr lang="zh-CN" altLang="en-US" sz="2800" b="1" dirty="0">
                <a:solidFill>
                  <a:schemeClr val="accent1"/>
                </a:solidFill>
                <a:ea typeface="黑体" panose="02010609060101010101" pitchFamily="49" charset="-122"/>
              </a:rPr>
              <a:t>）</a:t>
            </a:r>
            <a:endParaRPr lang="zh-CN" altLang="en-US" sz="2800" b="1" dirty="0">
              <a:ea typeface="黑体" panose="02010609060101010101" pitchFamily="49" charset="-122"/>
            </a:endParaRPr>
          </a:p>
        </p:txBody>
      </p:sp>
      <p:sp>
        <p:nvSpPr>
          <p:cNvPr id="27652" name="Text Box 5"/>
          <p:cNvSpPr txBox="1"/>
          <p:nvPr/>
        </p:nvSpPr>
        <p:spPr>
          <a:xfrm>
            <a:off x="228600" y="1828800"/>
            <a:ext cx="7610475" cy="461963"/>
          </a:xfrm>
          <a:prstGeom prst="rect">
            <a:avLst/>
          </a:prstGeom>
          <a:solidFill>
            <a:schemeClr val="bg2"/>
          </a:solidFill>
          <a:ln w="349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病毒几乎可以感染所有的细胞生物，并具有</a:t>
            </a:r>
            <a:r>
              <a:rPr lang="zh-CN" altLang="en-US" sz="2400" b="1" dirty="0">
                <a:solidFill>
                  <a:srgbClr val="FFFF00"/>
                </a:solidFill>
                <a:ea typeface="黑体" panose="02010609060101010101" pitchFamily="49" charset="-122"/>
              </a:rPr>
              <a:t>宿主特异性</a:t>
            </a:r>
            <a:endParaRPr lang="zh-CN" altLang="en-US" sz="2400" b="1" dirty="0">
              <a:solidFill>
                <a:srgbClr val="FFFF00"/>
              </a:solidFill>
              <a:ea typeface="黑体" panose="02010609060101010101" pitchFamily="49" charset="-122"/>
            </a:endParaRPr>
          </a:p>
        </p:txBody>
      </p:sp>
      <p:sp>
        <p:nvSpPr>
          <p:cNvPr id="27653" name="AutoShape 6"/>
          <p:cNvSpPr/>
          <p:nvPr/>
        </p:nvSpPr>
        <p:spPr>
          <a:xfrm>
            <a:off x="4191000" y="2895600"/>
            <a:ext cx="457200" cy="1066800"/>
          </a:xfrm>
          <a:prstGeom prst="curvedRightArrow">
            <a:avLst>
              <a:gd name="adj1" fmla="val 46666"/>
              <a:gd name="adj2" fmla="val 93333"/>
              <a:gd name="adj3" fmla="val 33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27654" name="AutoShape 7"/>
          <p:cNvSpPr/>
          <p:nvPr/>
        </p:nvSpPr>
        <p:spPr>
          <a:xfrm>
            <a:off x="5029200" y="3657600"/>
            <a:ext cx="304800" cy="1295400"/>
          </a:xfrm>
          <a:prstGeom prst="leftBrace">
            <a:avLst>
              <a:gd name="adj1" fmla="val 35416"/>
              <a:gd name="adj2" fmla="val 50000"/>
            </a:avLst>
          </a:prstGeom>
          <a:noFill/>
          <a:ln w="34925"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27655" name="Text Box 8"/>
          <p:cNvSpPr txBox="1"/>
          <p:nvPr/>
        </p:nvSpPr>
        <p:spPr>
          <a:xfrm>
            <a:off x="5364163" y="3429000"/>
            <a:ext cx="3910012" cy="15732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5000"/>
              </a:lnSpc>
              <a:spcBef>
                <a:spcPct val="0"/>
              </a:spcBef>
              <a:buNone/>
            </a:pPr>
            <a:r>
              <a:rPr lang="zh-CN" altLang="en-US" sz="2400" b="1" dirty="0">
                <a:solidFill>
                  <a:schemeClr val="folHlink"/>
                </a:solidFill>
                <a:ea typeface="黑体" panose="02010609060101010101" pitchFamily="49" charset="-122"/>
              </a:rPr>
              <a:t>噬菌体（</a:t>
            </a:r>
            <a:r>
              <a:rPr lang="en-US" altLang="zh-CN" sz="2400" b="1" dirty="0">
                <a:solidFill>
                  <a:schemeClr val="folHlink"/>
                </a:solidFill>
                <a:ea typeface="黑体" panose="02010609060101010101" pitchFamily="49" charset="-122"/>
              </a:rPr>
              <a:t>phage）、</a:t>
            </a:r>
            <a:endParaRPr lang="en-US" altLang="zh-CN" sz="2400" b="1" dirty="0">
              <a:solidFill>
                <a:schemeClr val="folHlink"/>
              </a:solidFill>
              <a:ea typeface="黑体" panose="02010609060101010101" pitchFamily="49" charset="-122"/>
            </a:endParaRPr>
          </a:p>
          <a:p>
            <a:pPr marL="0" lvl="0" indent="0" eaLnBrk="1" hangingPunct="1">
              <a:lnSpc>
                <a:spcPct val="135000"/>
              </a:lnSpc>
              <a:spcBef>
                <a:spcPct val="0"/>
              </a:spcBef>
              <a:buNone/>
            </a:pPr>
            <a:r>
              <a:rPr lang="zh-CN" altLang="en-US" sz="2400" b="1" dirty="0">
                <a:solidFill>
                  <a:schemeClr val="folHlink"/>
                </a:solidFill>
                <a:ea typeface="黑体" panose="02010609060101010101" pitchFamily="49" charset="-122"/>
              </a:rPr>
              <a:t>植物病毒（</a:t>
            </a:r>
            <a:r>
              <a:rPr lang="en-US" altLang="zh-CN" sz="2400" b="1" dirty="0">
                <a:solidFill>
                  <a:schemeClr val="folHlink"/>
                </a:solidFill>
                <a:ea typeface="黑体" panose="02010609060101010101" pitchFamily="49" charset="-122"/>
              </a:rPr>
              <a:t>plant viruses）</a:t>
            </a:r>
            <a:endParaRPr lang="en-US" altLang="zh-CN" sz="2400" b="1" dirty="0">
              <a:solidFill>
                <a:schemeClr val="folHlink"/>
              </a:solidFill>
              <a:ea typeface="黑体" panose="02010609060101010101" pitchFamily="49" charset="-122"/>
            </a:endParaRPr>
          </a:p>
          <a:p>
            <a:pPr marL="0" lvl="0" indent="0" eaLnBrk="1" hangingPunct="1">
              <a:lnSpc>
                <a:spcPct val="135000"/>
              </a:lnSpc>
              <a:spcBef>
                <a:spcPct val="0"/>
              </a:spcBef>
              <a:buNone/>
            </a:pPr>
            <a:r>
              <a:rPr lang="zh-CN" altLang="en-US" sz="2400" b="1" dirty="0">
                <a:solidFill>
                  <a:schemeClr val="folHlink"/>
                </a:solidFill>
                <a:ea typeface="黑体" panose="02010609060101010101" pitchFamily="49" charset="-122"/>
              </a:rPr>
              <a:t>动物病毒（</a:t>
            </a:r>
            <a:r>
              <a:rPr lang="en-US" altLang="zh-CN" sz="2400" b="1" dirty="0">
                <a:solidFill>
                  <a:schemeClr val="folHlink"/>
                </a:solidFill>
                <a:ea typeface="黑体" panose="02010609060101010101" pitchFamily="49" charset="-122"/>
              </a:rPr>
              <a:t>animal viruses）</a:t>
            </a:r>
            <a:endParaRPr lang="zh-CN" altLang="en-US" sz="2400" b="1" dirty="0">
              <a:ea typeface="黑体" panose="02010609060101010101" pitchFamily="49" charset="-122"/>
            </a:endParaRPr>
          </a:p>
        </p:txBody>
      </p:sp>
      <p:sp>
        <p:nvSpPr>
          <p:cNvPr id="27656" name="Text Box 3"/>
          <p:cNvSpPr txBox="1"/>
          <p:nvPr/>
        </p:nvSpPr>
        <p:spPr>
          <a:xfrm>
            <a:off x="8305800" y="0"/>
            <a:ext cx="803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概述</a:t>
            </a:r>
            <a:endParaRPr lang="zh-CN" altLang="en-US" sz="2400" b="1" dirty="0">
              <a:ea typeface="黑体" panose="02010609060101010101" pitchFamily="49"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8" name="Text Box 2"/>
          <p:cNvSpPr txBox="1"/>
          <p:nvPr/>
        </p:nvSpPr>
        <p:spPr>
          <a:xfrm>
            <a:off x="0" y="533400"/>
            <a:ext cx="37909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49" charset="-122"/>
              </a:rPr>
              <a:t>四、病毒的培养和纯化</a:t>
            </a:r>
            <a:endParaRPr lang="zh-CN" altLang="en-US" sz="2800" b="1" dirty="0">
              <a:ea typeface="黑体" panose="02010609060101010101" pitchFamily="49" charset="-122"/>
            </a:endParaRPr>
          </a:p>
        </p:txBody>
      </p:sp>
      <p:sp>
        <p:nvSpPr>
          <p:cNvPr id="29699" name="Text Box 4"/>
          <p:cNvSpPr txBox="1"/>
          <p:nvPr/>
        </p:nvSpPr>
        <p:spPr>
          <a:xfrm>
            <a:off x="4572000" y="685800"/>
            <a:ext cx="23637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（参见</a:t>
            </a:r>
            <a:r>
              <a:rPr lang="en-US" altLang="zh-CN" sz="2800" b="1" dirty="0">
                <a:solidFill>
                  <a:schemeClr val="accent1"/>
                </a:solidFill>
                <a:ea typeface="黑体" panose="02010609060101010101" pitchFamily="49" charset="-122"/>
              </a:rPr>
              <a:t>P166</a:t>
            </a:r>
            <a:r>
              <a:rPr lang="zh-CN" altLang="en-US" sz="2800" b="1" dirty="0">
                <a:solidFill>
                  <a:schemeClr val="accent1"/>
                </a:solidFill>
                <a:ea typeface="黑体" panose="02010609060101010101" pitchFamily="49" charset="-122"/>
              </a:rPr>
              <a:t>）</a:t>
            </a:r>
            <a:endParaRPr lang="zh-CN" altLang="en-US" sz="2800" b="1" dirty="0">
              <a:ea typeface="黑体" panose="02010609060101010101" pitchFamily="49" charset="-122"/>
            </a:endParaRPr>
          </a:p>
        </p:txBody>
      </p:sp>
      <p:sp>
        <p:nvSpPr>
          <p:cNvPr id="636933" name="Text Box 5"/>
          <p:cNvSpPr txBox="1"/>
          <p:nvPr/>
        </p:nvSpPr>
        <p:spPr>
          <a:xfrm>
            <a:off x="1143000" y="2595563"/>
            <a:ext cx="6899275" cy="833437"/>
          </a:xfrm>
          <a:prstGeom prst="rect">
            <a:avLst/>
          </a:prstGeom>
          <a:solidFill>
            <a:srgbClr val="0000FF"/>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4800" dirty="0">
                <a:ea typeface="黑体" panose="02010609060101010101" pitchFamily="49" charset="-122"/>
              </a:rPr>
              <a:t>病毒学研究和实践的基础</a:t>
            </a:r>
            <a:endParaRPr lang="zh-CN" altLang="en-US" sz="2400" dirty="0">
              <a:ea typeface="黑体" panose="02010609060101010101" pitchFamily="49" charset="-122"/>
            </a:endParaRPr>
          </a:p>
        </p:txBody>
      </p:sp>
      <p:sp>
        <p:nvSpPr>
          <p:cNvPr id="636934" name="Text Box 6"/>
          <p:cNvSpPr txBox="1"/>
          <p:nvPr/>
        </p:nvSpPr>
        <p:spPr>
          <a:xfrm>
            <a:off x="288925" y="4613275"/>
            <a:ext cx="21748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1、病毒的培养</a:t>
            </a:r>
            <a:endParaRPr lang="zh-CN" altLang="en-US" sz="2400" b="1" dirty="0">
              <a:ea typeface="黑体" panose="02010609060101010101" pitchFamily="49" charset="-122"/>
            </a:endParaRPr>
          </a:p>
        </p:txBody>
      </p:sp>
      <p:sp>
        <p:nvSpPr>
          <p:cNvPr id="636935" name="Text Box 7"/>
          <p:cNvSpPr txBox="1"/>
          <p:nvPr/>
        </p:nvSpPr>
        <p:spPr>
          <a:xfrm>
            <a:off x="3276600" y="5257800"/>
            <a:ext cx="3841750" cy="8239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4800" dirty="0">
                <a:solidFill>
                  <a:schemeClr val="accent1"/>
                </a:solidFill>
                <a:ea typeface="黑体" panose="02010609060101010101" pitchFamily="49" charset="-122"/>
              </a:rPr>
              <a:t>二元培养物法</a:t>
            </a:r>
            <a:endParaRPr lang="zh-CN" altLang="en-US" sz="4800" dirty="0">
              <a:solidFill>
                <a:schemeClr val="accent1"/>
              </a:solidFill>
              <a:ea typeface="黑体" panose="02010609060101010101" pitchFamily="49" charset="-122"/>
            </a:endParaRPr>
          </a:p>
        </p:txBody>
      </p:sp>
      <p:sp>
        <p:nvSpPr>
          <p:cNvPr id="636936" name="AutoShape 8"/>
          <p:cNvSpPr/>
          <p:nvPr/>
        </p:nvSpPr>
        <p:spPr>
          <a:xfrm>
            <a:off x="3810000" y="1143000"/>
            <a:ext cx="381000" cy="1447800"/>
          </a:xfrm>
          <a:prstGeom prst="curvedLeftArrow">
            <a:avLst>
              <a:gd name="adj1" fmla="val 76000"/>
              <a:gd name="adj2" fmla="val 152000"/>
              <a:gd name="adj3" fmla="val 33333"/>
            </a:avLst>
          </a:prstGeom>
          <a:solidFill>
            <a:srgbClr val="008000"/>
          </a:solidFill>
          <a:ln w="9525" cap="flat" cmpd="sng">
            <a:solidFill>
              <a:srgbClr val="FF0000"/>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29704" name="Text Box 3"/>
          <p:cNvSpPr txBox="1"/>
          <p:nvPr/>
        </p:nvSpPr>
        <p:spPr>
          <a:xfrm>
            <a:off x="8305800" y="0"/>
            <a:ext cx="803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概述</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636936"/>
                                        </p:tgtEl>
                                        <p:attrNameLst>
                                          <p:attrName>style.visibility</p:attrName>
                                        </p:attrNameLst>
                                      </p:cBhvr>
                                      <p:to>
                                        <p:strVal val="visible"/>
                                      </p:to>
                                    </p:set>
                                    <p:anim calcmode="lin" valueType="num">
                                      <p:cBhvr additive="base">
                                        <p:cTn id="7" dur="500" fill="hold"/>
                                        <p:tgtEl>
                                          <p:spTgt spid="636936"/>
                                        </p:tgtEl>
                                        <p:attrNameLst>
                                          <p:attrName>ppt_x</p:attrName>
                                        </p:attrNameLst>
                                      </p:cBhvr>
                                      <p:tavLst>
                                        <p:tav tm="0">
                                          <p:val>
                                            <p:strVal val="#ppt_x"/>
                                          </p:val>
                                        </p:tav>
                                        <p:tav tm="100000">
                                          <p:val>
                                            <p:strVal val="#ppt_x"/>
                                          </p:val>
                                        </p:tav>
                                      </p:tavLst>
                                    </p:anim>
                                    <p:anim calcmode="lin" valueType="num">
                                      <p:cBhvr additive="base">
                                        <p:cTn id="8" dur="500" fill="hold"/>
                                        <p:tgtEl>
                                          <p:spTgt spid="636936"/>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636933"/>
                                        </p:tgtEl>
                                        <p:attrNameLst>
                                          <p:attrName>style.visibility</p:attrName>
                                        </p:attrNameLst>
                                      </p:cBhvr>
                                      <p:to>
                                        <p:strVal val="visible"/>
                                      </p:to>
                                    </p:set>
                                    <p:anim calcmode="lin" valueType="num">
                                      <p:cBhvr additive="base">
                                        <p:cTn id="12" dur="500" fill="hold"/>
                                        <p:tgtEl>
                                          <p:spTgt spid="636933"/>
                                        </p:tgtEl>
                                        <p:attrNameLst>
                                          <p:attrName>ppt_x</p:attrName>
                                        </p:attrNameLst>
                                      </p:cBhvr>
                                      <p:tavLst>
                                        <p:tav tm="0">
                                          <p:val>
                                            <p:strVal val="0-#ppt_w/2"/>
                                          </p:val>
                                        </p:tav>
                                        <p:tav tm="100000">
                                          <p:val>
                                            <p:strVal val="#ppt_x"/>
                                          </p:val>
                                        </p:tav>
                                      </p:tavLst>
                                    </p:anim>
                                    <p:anim calcmode="lin" valueType="num">
                                      <p:cBhvr additive="base">
                                        <p:cTn id="13" dur="500" fill="hold"/>
                                        <p:tgtEl>
                                          <p:spTgt spid="63693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36934"/>
                                        </p:tgtEl>
                                        <p:attrNameLst>
                                          <p:attrName>style.visibility</p:attrName>
                                        </p:attrNameLst>
                                      </p:cBhvr>
                                      <p:to>
                                        <p:strVal val="visible"/>
                                      </p:to>
                                    </p:set>
                                    <p:anim calcmode="lin" valueType="num">
                                      <p:cBhvr additive="base">
                                        <p:cTn id="18" dur="500" fill="hold"/>
                                        <p:tgtEl>
                                          <p:spTgt spid="636934"/>
                                        </p:tgtEl>
                                        <p:attrNameLst>
                                          <p:attrName>ppt_x</p:attrName>
                                        </p:attrNameLst>
                                      </p:cBhvr>
                                      <p:tavLst>
                                        <p:tav tm="0">
                                          <p:val>
                                            <p:strVal val="0-#ppt_w/2"/>
                                          </p:val>
                                        </p:tav>
                                        <p:tav tm="100000">
                                          <p:val>
                                            <p:strVal val="#ppt_x"/>
                                          </p:val>
                                        </p:tav>
                                      </p:tavLst>
                                    </p:anim>
                                    <p:anim calcmode="lin" valueType="num">
                                      <p:cBhvr additive="base">
                                        <p:cTn id="19" dur="500" fill="hold"/>
                                        <p:tgtEl>
                                          <p:spTgt spid="63693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grpId="0" nodeType="clickEffect">
                                  <p:stCondLst>
                                    <p:cond delay="0"/>
                                  </p:stCondLst>
                                  <p:childTnLst>
                                    <p:set>
                                      <p:cBhvr>
                                        <p:cTn id="23" dur="1" fill="hold">
                                          <p:stCondLst>
                                            <p:cond delay="0"/>
                                          </p:stCondLst>
                                        </p:cTn>
                                        <p:tgtEl>
                                          <p:spTgt spid="636935"/>
                                        </p:tgtEl>
                                        <p:attrNameLst>
                                          <p:attrName>style.visibility</p:attrName>
                                        </p:attrNameLst>
                                      </p:cBhvr>
                                      <p:to>
                                        <p:strVal val="visible"/>
                                      </p:to>
                                    </p:set>
                                    <p:anim calcmode="lin" valueType="num">
                                      <p:cBhvr additive="base">
                                        <p:cTn id="24" dur="500" fill="hold"/>
                                        <p:tgtEl>
                                          <p:spTgt spid="636935"/>
                                        </p:tgtEl>
                                        <p:attrNameLst>
                                          <p:attrName>ppt_x</p:attrName>
                                        </p:attrNameLst>
                                      </p:cBhvr>
                                      <p:tavLst>
                                        <p:tav tm="0">
                                          <p:val>
                                            <p:strVal val="#ppt_x"/>
                                          </p:val>
                                        </p:tav>
                                        <p:tav tm="100000">
                                          <p:val>
                                            <p:strVal val="#ppt_x"/>
                                          </p:val>
                                        </p:tav>
                                      </p:tavLst>
                                    </p:anim>
                                    <p:anim calcmode="lin" valueType="num">
                                      <p:cBhvr additive="base">
                                        <p:cTn id="25" dur="500" fill="hold"/>
                                        <p:tgtEl>
                                          <p:spTgt spid="63693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6933" grpId="0" animBg="1"/>
      <p:bldP spid="636934" grpId="0"/>
      <p:bldP spid="636935" grpId="0"/>
      <p:bldP spid="63693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Text Box 2"/>
          <p:cNvSpPr txBox="1"/>
          <p:nvPr/>
        </p:nvSpPr>
        <p:spPr>
          <a:xfrm>
            <a:off x="5895975" y="52388"/>
            <a:ext cx="3278188"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四、病毒的培养和纯化</a:t>
            </a:r>
            <a:endParaRPr lang="zh-CN" altLang="en-US" sz="2800" b="1" dirty="0">
              <a:ea typeface="黑体" panose="02010609060101010101" pitchFamily="49" charset="-122"/>
            </a:endParaRPr>
          </a:p>
        </p:txBody>
      </p:sp>
      <p:sp>
        <p:nvSpPr>
          <p:cNvPr id="31747" name="Text Box 3"/>
          <p:cNvSpPr txBox="1"/>
          <p:nvPr/>
        </p:nvSpPr>
        <p:spPr>
          <a:xfrm>
            <a:off x="4572000" y="685800"/>
            <a:ext cx="238601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（参见</a:t>
            </a:r>
            <a:r>
              <a:rPr lang="en-US" altLang="zh-CN" sz="2800" b="1" dirty="0">
                <a:solidFill>
                  <a:schemeClr val="accent1"/>
                </a:solidFill>
                <a:ea typeface="黑体" panose="02010609060101010101" pitchFamily="49" charset="-122"/>
              </a:rPr>
              <a:t>P155</a:t>
            </a:r>
            <a:r>
              <a:rPr lang="zh-CN" altLang="en-US" sz="2800" b="1" dirty="0">
                <a:solidFill>
                  <a:schemeClr val="accent1"/>
                </a:solidFill>
                <a:ea typeface="黑体" panose="02010609060101010101" pitchFamily="49" charset="-122"/>
              </a:rPr>
              <a:t>）</a:t>
            </a:r>
            <a:endParaRPr lang="zh-CN" altLang="en-US" sz="2800" b="1" dirty="0">
              <a:ea typeface="黑体" panose="02010609060101010101" pitchFamily="49" charset="-122"/>
            </a:endParaRPr>
          </a:p>
        </p:txBody>
      </p:sp>
      <p:sp>
        <p:nvSpPr>
          <p:cNvPr id="31748" name="Text Box 4"/>
          <p:cNvSpPr txBox="1"/>
          <p:nvPr/>
        </p:nvSpPr>
        <p:spPr>
          <a:xfrm>
            <a:off x="304800" y="685800"/>
            <a:ext cx="21748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1、病毒的培养</a:t>
            </a:r>
            <a:endParaRPr lang="zh-CN" altLang="en-US" sz="2400" b="1" dirty="0">
              <a:ea typeface="黑体" panose="02010609060101010101" pitchFamily="49" charset="-122"/>
            </a:endParaRPr>
          </a:p>
        </p:txBody>
      </p:sp>
      <p:sp>
        <p:nvSpPr>
          <p:cNvPr id="637957" name="Text Box 5"/>
          <p:cNvSpPr txBox="1"/>
          <p:nvPr/>
        </p:nvSpPr>
        <p:spPr>
          <a:xfrm>
            <a:off x="136525" y="2078038"/>
            <a:ext cx="1112838" cy="4667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噬菌体</a:t>
            </a:r>
            <a:endParaRPr lang="zh-CN" altLang="en-US" sz="2400" b="1" dirty="0">
              <a:ea typeface="黑体" panose="02010609060101010101" pitchFamily="49" charset="-122"/>
            </a:endParaRPr>
          </a:p>
        </p:txBody>
      </p:sp>
      <p:sp>
        <p:nvSpPr>
          <p:cNvPr id="637958" name="AutoShape 6"/>
          <p:cNvSpPr/>
          <p:nvPr/>
        </p:nvSpPr>
        <p:spPr>
          <a:xfrm>
            <a:off x="1371600" y="2286000"/>
            <a:ext cx="381000" cy="152400"/>
          </a:xfrm>
          <a:prstGeom prst="rightArrow">
            <a:avLst>
              <a:gd name="adj1" fmla="val 50000"/>
              <a:gd name="adj2" fmla="val 625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37959" name="Text Box 7"/>
          <p:cNvSpPr txBox="1"/>
          <p:nvPr/>
        </p:nvSpPr>
        <p:spPr>
          <a:xfrm>
            <a:off x="1965325" y="2078038"/>
            <a:ext cx="1725613" cy="466725"/>
          </a:xfrm>
          <a:prstGeom prst="rect">
            <a:avLst/>
          </a:prstGeom>
          <a:solidFill>
            <a:srgbClr val="0000FF"/>
          </a:solidFill>
          <a:ln w="952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细菌培养物</a:t>
            </a:r>
            <a:endParaRPr lang="zh-CN" altLang="en-US" sz="2400" b="1" dirty="0">
              <a:ea typeface="黑体" panose="02010609060101010101" pitchFamily="49" charset="-122"/>
            </a:endParaRPr>
          </a:p>
        </p:txBody>
      </p:sp>
      <p:sp>
        <p:nvSpPr>
          <p:cNvPr id="637960" name="AutoShape 8"/>
          <p:cNvSpPr/>
          <p:nvPr/>
        </p:nvSpPr>
        <p:spPr>
          <a:xfrm>
            <a:off x="3810000" y="1752600"/>
            <a:ext cx="228600" cy="1219200"/>
          </a:xfrm>
          <a:prstGeom prst="leftBrace">
            <a:avLst>
              <a:gd name="adj1" fmla="val 44444"/>
              <a:gd name="adj2" fmla="val 50000"/>
            </a:avLst>
          </a:prstGeom>
          <a:noFill/>
          <a:ln w="31750" cap="flat" cmpd="sng">
            <a:solidFill>
              <a:srgbClr val="008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37961" name="Text Box 9"/>
          <p:cNvSpPr txBox="1"/>
          <p:nvPr/>
        </p:nvSpPr>
        <p:spPr>
          <a:xfrm>
            <a:off x="4327525" y="1544638"/>
            <a:ext cx="11033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99"/>
                </a:solidFill>
                <a:ea typeface="黑体" panose="02010609060101010101" pitchFamily="49" charset="-122"/>
              </a:rPr>
              <a:t>培养液</a:t>
            </a:r>
            <a:endParaRPr lang="zh-CN" altLang="en-US" sz="2400" b="1" dirty="0">
              <a:ea typeface="黑体" panose="02010609060101010101" pitchFamily="49" charset="-122"/>
            </a:endParaRPr>
          </a:p>
        </p:txBody>
      </p:sp>
      <p:sp>
        <p:nvSpPr>
          <p:cNvPr id="637962" name="Text Box 10"/>
          <p:cNvSpPr txBox="1"/>
          <p:nvPr/>
        </p:nvSpPr>
        <p:spPr>
          <a:xfrm>
            <a:off x="4403725" y="2611438"/>
            <a:ext cx="20224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99"/>
                </a:solidFill>
                <a:ea typeface="黑体" panose="02010609060101010101" pitchFamily="49" charset="-122"/>
              </a:rPr>
              <a:t>营养琼脂平板</a:t>
            </a:r>
            <a:endParaRPr lang="zh-CN" altLang="en-US" sz="2400" b="1" dirty="0">
              <a:ea typeface="黑体" panose="02010609060101010101" pitchFamily="49" charset="-122"/>
            </a:endParaRPr>
          </a:p>
        </p:txBody>
      </p:sp>
      <p:sp>
        <p:nvSpPr>
          <p:cNvPr id="637963" name="AutoShape 11"/>
          <p:cNvSpPr/>
          <p:nvPr/>
        </p:nvSpPr>
        <p:spPr>
          <a:xfrm>
            <a:off x="5486400" y="1752600"/>
            <a:ext cx="381000" cy="152400"/>
          </a:xfrm>
          <a:prstGeom prst="rightArrow">
            <a:avLst>
              <a:gd name="adj1" fmla="val 50000"/>
              <a:gd name="adj2" fmla="val 625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37964" name="Text Box 12"/>
          <p:cNvSpPr txBox="1"/>
          <p:nvPr/>
        </p:nvSpPr>
        <p:spPr>
          <a:xfrm>
            <a:off x="6324600" y="1600200"/>
            <a:ext cx="2238375" cy="406400"/>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ea typeface="黑体" panose="02010609060101010101" pitchFamily="49" charset="-122"/>
              </a:rPr>
              <a:t>细菌培养液变清亮</a:t>
            </a:r>
            <a:endParaRPr lang="zh-CN" altLang="en-US" sz="2400" dirty="0">
              <a:ea typeface="黑体" panose="02010609060101010101" pitchFamily="49" charset="-122"/>
            </a:endParaRPr>
          </a:p>
        </p:txBody>
      </p:sp>
      <p:sp>
        <p:nvSpPr>
          <p:cNvPr id="637965" name="Text Box 13"/>
          <p:cNvSpPr txBox="1"/>
          <p:nvPr/>
        </p:nvSpPr>
        <p:spPr>
          <a:xfrm>
            <a:off x="6410325" y="3429000"/>
            <a:ext cx="2749550" cy="406400"/>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ea typeface="黑体" panose="02010609060101010101" pitchFamily="49" charset="-122"/>
              </a:rPr>
              <a:t>细菌平板成为残迹平板</a:t>
            </a:r>
            <a:endParaRPr lang="zh-CN" altLang="en-US" sz="2400" dirty="0">
              <a:ea typeface="黑体" panose="02010609060101010101" pitchFamily="49" charset="-122"/>
            </a:endParaRPr>
          </a:p>
        </p:txBody>
      </p:sp>
      <p:sp>
        <p:nvSpPr>
          <p:cNvPr id="637966" name="AutoShape 14"/>
          <p:cNvSpPr/>
          <p:nvPr/>
        </p:nvSpPr>
        <p:spPr>
          <a:xfrm>
            <a:off x="6553200" y="2743200"/>
            <a:ext cx="304800" cy="533400"/>
          </a:xfrm>
          <a:prstGeom prst="curvedLeftArrow">
            <a:avLst>
              <a:gd name="adj1" fmla="val 35000"/>
              <a:gd name="adj2" fmla="val 70000"/>
              <a:gd name="adj3" fmla="val 33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pic>
        <p:nvPicPr>
          <p:cNvPr id="637967" name="Picture 15" descr="b8-f8"/>
          <p:cNvPicPr>
            <a:picLocks noChangeAspect="1"/>
          </p:cNvPicPr>
          <p:nvPr/>
        </p:nvPicPr>
        <p:blipFill>
          <a:blip r:embed="rId1"/>
          <a:stretch>
            <a:fillRect/>
          </a:stretch>
        </p:blipFill>
        <p:spPr>
          <a:xfrm>
            <a:off x="-26987" y="0"/>
            <a:ext cx="7315200" cy="6896100"/>
          </a:xfrm>
          <a:prstGeom prst="rect">
            <a:avLst/>
          </a:prstGeom>
          <a:noFill/>
          <a:ln w="9525">
            <a:noFill/>
          </a:ln>
        </p:spPr>
      </p:pic>
      <p:sp>
        <p:nvSpPr>
          <p:cNvPr id="637968" name="Text Box 16"/>
          <p:cNvSpPr txBox="1"/>
          <p:nvPr/>
        </p:nvSpPr>
        <p:spPr>
          <a:xfrm>
            <a:off x="3929063" y="4787900"/>
            <a:ext cx="4929187" cy="1570038"/>
          </a:xfrm>
          <a:prstGeom prst="rect">
            <a:avLst/>
          </a:prstGeom>
          <a:solidFill>
            <a:srgbClr val="800080"/>
          </a:solidFill>
          <a:ln w="9525" cap="flat" cmpd="sng">
            <a:solidFill>
              <a:schemeClr val="bg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ea typeface="黑体" panose="02010609060101010101" pitchFamily="49" charset="-122"/>
              </a:rPr>
              <a:t>若是噬菌体标本经过适当稀释再接种细菌平板，经过一定时间培养，在细菌菌苔上可形成圆形局部透明区域，</a:t>
            </a:r>
            <a:r>
              <a:rPr lang="zh-CN" altLang="en-US" sz="2400" b="1" u="sng" dirty="0">
                <a:solidFill>
                  <a:srgbClr val="66FF33"/>
                </a:solidFill>
                <a:ea typeface="黑体" panose="02010609060101010101" pitchFamily="49" charset="-122"/>
              </a:rPr>
              <a:t>噬斑</a:t>
            </a:r>
            <a:r>
              <a:rPr lang="zh-CN" altLang="en-US" sz="2400" b="1" dirty="0">
                <a:ea typeface="黑体" panose="02010609060101010101" pitchFamily="49" charset="-122"/>
              </a:rPr>
              <a:t>(</a:t>
            </a:r>
            <a:r>
              <a:rPr lang="en-US" altLang="zh-CN" sz="2400" b="1" dirty="0">
                <a:ea typeface="黑体" panose="02010609060101010101" pitchFamily="49" charset="-122"/>
              </a:rPr>
              <a:t>plague)</a:t>
            </a:r>
            <a:endParaRPr lang="en-US" altLang="zh-CN" sz="24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37957"/>
                                        </p:tgtEl>
                                        <p:attrNameLst>
                                          <p:attrName>style.visibility</p:attrName>
                                        </p:attrNameLst>
                                      </p:cBhvr>
                                      <p:to>
                                        <p:strVal val="visible"/>
                                      </p:to>
                                    </p:set>
                                    <p:anim calcmode="lin" valueType="num">
                                      <p:cBhvr additive="base">
                                        <p:cTn id="7" dur="500" fill="hold"/>
                                        <p:tgtEl>
                                          <p:spTgt spid="637957"/>
                                        </p:tgtEl>
                                        <p:attrNameLst>
                                          <p:attrName>ppt_x</p:attrName>
                                        </p:attrNameLst>
                                      </p:cBhvr>
                                      <p:tavLst>
                                        <p:tav tm="0">
                                          <p:val>
                                            <p:strVal val="0-#ppt_w/2"/>
                                          </p:val>
                                        </p:tav>
                                        <p:tav tm="100000">
                                          <p:val>
                                            <p:strVal val="#ppt_x"/>
                                          </p:val>
                                        </p:tav>
                                      </p:tavLst>
                                    </p:anim>
                                    <p:anim calcmode="lin" valueType="num">
                                      <p:cBhvr additive="base">
                                        <p:cTn id="8" dur="500" fill="hold"/>
                                        <p:tgtEl>
                                          <p:spTgt spid="63795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637958"/>
                                        </p:tgtEl>
                                        <p:attrNameLst>
                                          <p:attrName>style.visibility</p:attrName>
                                        </p:attrNameLst>
                                      </p:cBhvr>
                                      <p:to>
                                        <p:strVal val="visible"/>
                                      </p:to>
                                    </p:set>
                                    <p:anim calcmode="lin" valueType="num">
                                      <p:cBhvr additive="base">
                                        <p:cTn id="13" dur="500" fill="hold"/>
                                        <p:tgtEl>
                                          <p:spTgt spid="637958"/>
                                        </p:tgtEl>
                                        <p:attrNameLst>
                                          <p:attrName>ppt_x</p:attrName>
                                        </p:attrNameLst>
                                      </p:cBhvr>
                                      <p:tavLst>
                                        <p:tav tm="0">
                                          <p:val>
                                            <p:strVal val="1+#ppt_w/2"/>
                                          </p:val>
                                        </p:tav>
                                        <p:tav tm="100000">
                                          <p:val>
                                            <p:strVal val="#ppt_x"/>
                                          </p:val>
                                        </p:tav>
                                      </p:tavLst>
                                    </p:anim>
                                    <p:anim calcmode="lin" valueType="num">
                                      <p:cBhvr additive="base">
                                        <p:cTn id="14" dur="500" fill="hold"/>
                                        <p:tgtEl>
                                          <p:spTgt spid="63795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3" presetClass="entr" presetSubtype="32" fill="hold" grpId="0" nodeType="afterEffect">
                                  <p:stCondLst>
                                    <p:cond delay="0"/>
                                  </p:stCondLst>
                                  <p:childTnLst>
                                    <p:set>
                                      <p:cBhvr>
                                        <p:cTn id="17" dur="1" fill="hold">
                                          <p:stCondLst>
                                            <p:cond delay="0"/>
                                          </p:stCondLst>
                                        </p:cTn>
                                        <p:tgtEl>
                                          <p:spTgt spid="637959"/>
                                        </p:tgtEl>
                                        <p:attrNameLst>
                                          <p:attrName>style.visibility</p:attrName>
                                        </p:attrNameLst>
                                      </p:cBhvr>
                                      <p:to>
                                        <p:strVal val="visible"/>
                                      </p:to>
                                    </p:set>
                                    <p:anim calcmode="lin" valueType="num">
                                      <p:cBhvr>
                                        <p:cTn id="18" dur="500" fill="hold"/>
                                        <p:tgtEl>
                                          <p:spTgt spid="637959"/>
                                        </p:tgtEl>
                                        <p:attrNameLst>
                                          <p:attrName>ppt_w</p:attrName>
                                        </p:attrNameLst>
                                      </p:cBhvr>
                                      <p:tavLst>
                                        <p:tav tm="0">
                                          <p:val>
                                            <p:strVal val="4*#ppt_w"/>
                                          </p:val>
                                        </p:tav>
                                        <p:tav tm="100000">
                                          <p:val>
                                            <p:strVal val="#ppt_w"/>
                                          </p:val>
                                        </p:tav>
                                      </p:tavLst>
                                    </p:anim>
                                    <p:anim calcmode="lin" valueType="num">
                                      <p:cBhvr>
                                        <p:cTn id="19" dur="500" fill="hold"/>
                                        <p:tgtEl>
                                          <p:spTgt spid="637959"/>
                                        </p:tgtEl>
                                        <p:attrNameLst>
                                          <p:attrName>ppt_h</p:attrName>
                                        </p:attrNameLst>
                                      </p:cBhvr>
                                      <p:tavLst>
                                        <p:tav tm="0">
                                          <p:val>
                                            <p:strVal val="4*#ppt_h"/>
                                          </p:val>
                                        </p:tav>
                                        <p:tav tm="100000">
                                          <p:val>
                                            <p:strVal val="#ppt_h"/>
                                          </p:val>
                                        </p:tav>
                                      </p:tavLst>
                                    </p:anim>
                                  </p:childTnLst>
                                </p:cTn>
                              </p:par>
                            </p:childTnLst>
                          </p:cTn>
                        </p:par>
                      </p:childTnLst>
                    </p:cTn>
                  </p:par>
                  <p:par>
                    <p:cTn id="20" fill="hold">
                      <p:stCondLst>
                        <p:cond delay="indefinite"/>
                      </p:stCondLst>
                      <p:childTnLst>
                        <p:par>
                          <p:cTn id="21" fill="hold">
                            <p:stCondLst>
                              <p:cond delay="0"/>
                            </p:stCondLst>
                            <p:childTnLst>
                              <p:par>
                                <p:cTn id="22" presetID="23" presetClass="entr" presetSubtype="36" fill="hold" grpId="0" nodeType="clickEffect">
                                  <p:stCondLst>
                                    <p:cond delay="0"/>
                                  </p:stCondLst>
                                  <p:childTnLst>
                                    <p:set>
                                      <p:cBhvr>
                                        <p:cTn id="23" dur="1" fill="hold">
                                          <p:stCondLst>
                                            <p:cond delay="0"/>
                                          </p:stCondLst>
                                        </p:cTn>
                                        <p:tgtEl>
                                          <p:spTgt spid="637960"/>
                                        </p:tgtEl>
                                        <p:attrNameLst>
                                          <p:attrName>style.visibility</p:attrName>
                                        </p:attrNameLst>
                                      </p:cBhvr>
                                      <p:to>
                                        <p:strVal val="visible"/>
                                      </p:to>
                                    </p:set>
                                    <p:anim calcmode="lin" valueType="num">
                                      <p:cBhvr>
                                        <p:cTn id="24" dur="500" fill="hold"/>
                                        <p:tgtEl>
                                          <p:spTgt spid="637960"/>
                                        </p:tgtEl>
                                        <p:attrNameLst>
                                          <p:attrName>ppt_w</p:attrName>
                                        </p:attrNameLst>
                                      </p:cBhvr>
                                      <p:tavLst>
                                        <p:tav tm="0">
                                          <p:val>
                                            <p:strVal val="(6*min(max(#ppt_w*#ppt_h,.3),1)-7.4)/-.7*#ppt_w"/>
                                          </p:val>
                                        </p:tav>
                                        <p:tav tm="100000">
                                          <p:val>
                                            <p:strVal val="#ppt_w"/>
                                          </p:val>
                                        </p:tav>
                                      </p:tavLst>
                                    </p:anim>
                                    <p:anim calcmode="lin" valueType="num">
                                      <p:cBhvr>
                                        <p:cTn id="25" dur="500" fill="hold"/>
                                        <p:tgtEl>
                                          <p:spTgt spid="637960"/>
                                        </p:tgtEl>
                                        <p:attrNameLst>
                                          <p:attrName>ppt_h</p:attrName>
                                        </p:attrNameLst>
                                      </p:cBhvr>
                                      <p:tavLst>
                                        <p:tav tm="0">
                                          <p:val>
                                            <p:strVal val="(6*min(max(#ppt_w*#ppt_h,.3),1)-7.4)/-.7*#ppt_h"/>
                                          </p:val>
                                        </p:tav>
                                        <p:tav tm="100000">
                                          <p:val>
                                            <p:strVal val="#ppt_h"/>
                                          </p:val>
                                        </p:tav>
                                      </p:tavLst>
                                    </p:anim>
                                    <p:anim calcmode="lin" valueType="num">
                                      <p:cBhvr>
                                        <p:cTn id="26" dur="500" fill="hold"/>
                                        <p:tgtEl>
                                          <p:spTgt spid="637960"/>
                                        </p:tgtEl>
                                        <p:attrNameLst>
                                          <p:attrName>ppt_x</p:attrName>
                                        </p:attrNameLst>
                                      </p:cBhvr>
                                      <p:tavLst>
                                        <p:tav tm="0">
                                          <p:val>
                                            <p:fltVal val="0.500000"/>
                                          </p:val>
                                        </p:tav>
                                        <p:tav tm="100000">
                                          <p:val>
                                            <p:strVal val="#ppt_x"/>
                                          </p:val>
                                        </p:tav>
                                      </p:tavLst>
                                    </p:anim>
                                    <p:anim calcmode="lin" valueType="num">
                                      <p:cBhvr>
                                        <p:cTn id="27" dur="500" fill="hold"/>
                                        <p:tgtEl>
                                          <p:spTgt spid="637960"/>
                                        </p:tgtEl>
                                        <p:attrNameLst>
                                          <p:attrName>ppt_y</p:attrName>
                                        </p:attrNameLst>
                                      </p:cBhvr>
                                      <p:tavLst>
                                        <p:tav tm="0">
                                          <p:val>
                                            <p:strVal val="1+(6*min(max(#ppt_w*#ppt_h,.3),1)-7.4)/-.7*#ppt_h/2"/>
                                          </p:val>
                                        </p:tav>
                                        <p:tav tm="100000">
                                          <p:val>
                                            <p:strVal val="#ppt_y"/>
                                          </p:val>
                                        </p:tav>
                                      </p:tavLst>
                                    </p:anim>
                                  </p:childTnLst>
                                </p:cTn>
                              </p:par>
                            </p:childTnLst>
                          </p:cTn>
                        </p:par>
                        <p:par>
                          <p:cTn id="28" fill="hold">
                            <p:stCondLst>
                              <p:cond delay="500"/>
                            </p:stCondLst>
                            <p:childTnLst>
                              <p:par>
                                <p:cTn id="29" presetID="2" presetClass="entr" presetSubtype="1" fill="hold" grpId="0" nodeType="afterEffect">
                                  <p:stCondLst>
                                    <p:cond delay="0"/>
                                  </p:stCondLst>
                                  <p:childTnLst>
                                    <p:set>
                                      <p:cBhvr>
                                        <p:cTn id="30" dur="1" fill="hold">
                                          <p:stCondLst>
                                            <p:cond delay="0"/>
                                          </p:stCondLst>
                                        </p:cTn>
                                        <p:tgtEl>
                                          <p:spTgt spid="637961"/>
                                        </p:tgtEl>
                                        <p:attrNameLst>
                                          <p:attrName>style.visibility</p:attrName>
                                        </p:attrNameLst>
                                      </p:cBhvr>
                                      <p:to>
                                        <p:strVal val="visible"/>
                                      </p:to>
                                    </p:set>
                                    <p:anim calcmode="lin" valueType="num">
                                      <p:cBhvr additive="base">
                                        <p:cTn id="31" dur="500" fill="hold"/>
                                        <p:tgtEl>
                                          <p:spTgt spid="637961"/>
                                        </p:tgtEl>
                                        <p:attrNameLst>
                                          <p:attrName>ppt_x</p:attrName>
                                        </p:attrNameLst>
                                      </p:cBhvr>
                                      <p:tavLst>
                                        <p:tav tm="0">
                                          <p:val>
                                            <p:strVal val="#ppt_x"/>
                                          </p:val>
                                        </p:tav>
                                        <p:tav tm="100000">
                                          <p:val>
                                            <p:strVal val="#ppt_x"/>
                                          </p:val>
                                        </p:tav>
                                      </p:tavLst>
                                    </p:anim>
                                    <p:anim calcmode="lin" valueType="num">
                                      <p:cBhvr additive="base">
                                        <p:cTn id="32" dur="500" fill="hold"/>
                                        <p:tgtEl>
                                          <p:spTgt spid="637961"/>
                                        </p:tgtEl>
                                        <p:attrNameLst>
                                          <p:attrName>ppt_y</p:attrName>
                                        </p:attrNameLst>
                                      </p:cBhvr>
                                      <p:tavLst>
                                        <p:tav tm="0">
                                          <p:val>
                                            <p:strVal val="0-#ppt_h/2"/>
                                          </p:val>
                                        </p:tav>
                                        <p:tav tm="100000">
                                          <p:val>
                                            <p:strVal val="#ppt_y"/>
                                          </p:val>
                                        </p:tav>
                                      </p:tavLst>
                                    </p:anim>
                                  </p:childTnLst>
                                </p:cTn>
                              </p:par>
                            </p:childTnLst>
                          </p:cTn>
                        </p:par>
                        <p:par>
                          <p:cTn id="33" fill="hold">
                            <p:stCondLst>
                              <p:cond delay="1000"/>
                            </p:stCondLst>
                            <p:childTnLst>
                              <p:par>
                                <p:cTn id="34" presetID="2" presetClass="entr" presetSubtype="2" fill="hold" grpId="0" nodeType="afterEffect">
                                  <p:stCondLst>
                                    <p:cond delay="0"/>
                                  </p:stCondLst>
                                  <p:childTnLst>
                                    <p:set>
                                      <p:cBhvr>
                                        <p:cTn id="35" dur="1" fill="hold">
                                          <p:stCondLst>
                                            <p:cond delay="0"/>
                                          </p:stCondLst>
                                        </p:cTn>
                                        <p:tgtEl>
                                          <p:spTgt spid="637962"/>
                                        </p:tgtEl>
                                        <p:attrNameLst>
                                          <p:attrName>style.visibility</p:attrName>
                                        </p:attrNameLst>
                                      </p:cBhvr>
                                      <p:to>
                                        <p:strVal val="visible"/>
                                      </p:to>
                                    </p:set>
                                    <p:anim calcmode="lin" valueType="num">
                                      <p:cBhvr additive="base">
                                        <p:cTn id="36" dur="500" fill="hold"/>
                                        <p:tgtEl>
                                          <p:spTgt spid="637962"/>
                                        </p:tgtEl>
                                        <p:attrNameLst>
                                          <p:attrName>ppt_x</p:attrName>
                                        </p:attrNameLst>
                                      </p:cBhvr>
                                      <p:tavLst>
                                        <p:tav tm="0">
                                          <p:val>
                                            <p:strVal val="1+#ppt_w/2"/>
                                          </p:val>
                                        </p:tav>
                                        <p:tav tm="100000">
                                          <p:val>
                                            <p:strVal val="#ppt_x"/>
                                          </p:val>
                                        </p:tav>
                                      </p:tavLst>
                                    </p:anim>
                                    <p:anim calcmode="lin" valueType="num">
                                      <p:cBhvr additive="base">
                                        <p:cTn id="37" dur="500" fill="hold"/>
                                        <p:tgtEl>
                                          <p:spTgt spid="637962"/>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3" fill="hold" grpId="0" nodeType="clickEffect">
                                  <p:stCondLst>
                                    <p:cond delay="0"/>
                                  </p:stCondLst>
                                  <p:childTnLst>
                                    <p:set>
                                      <p:cBhvr>
                                        <p:cTn id="41" dur="1" fill="hold">
                                          <p:stCondLst>
                                            <p:cond delay="0"/>
                                          </p:stCondLst>
                                        </p:cTn>
                                        <p:tgtEl>
                                          <p:spTgt spid="637963"/>
                                        </p:tgtEl>
                                        <p:attrNameLst>
                                          <p:attrName>style.visibility</p:attrName>
                                        </p:attrNameLst>
                                      </p:cBhvr>
                                      <p:to>
                                        <p:strVal val="visible"/>
                                      </p:to>
                                    </p:set>
                                    <p:anim calcmode="lin" valueType="num">
                                      <p:cBhvr additive="base">
                                        <p:cTn id="42" dur="500" fill="hold"/>
                                        <p:tgtEl>
                                          <p:spTgt spid="637963"/>
                                        </p:tgtEl>
                                        <p:attrNameLst>
                                          <p:attrName>ppt_x</p:attrName>
                                        </p:attrNameLst>
                                      </p:cBhvr>
                                      <p:tavLst>
                                        <p:tav tm="0">
                                          <p:val>
                                            <p:strVal val="1+#ppt_w/2"/>
                                          </p:val>
                                        </p:tav>
                                        <p:tav tm="100000">
                                          <p:val>
                                            <p:strVal val="#ppt_x"/>
                                          </p:val>
                                        </p:tav>
                                      </p:tavLst>
                                    </p:anim>
                                    <p:anim calcmode="lin" valueType="num">
                                      <p:cBhvr additive="base">
                                        <p:cTn id="43" dur="500" fill="hold"/>
                                        <p:tgtEl>
                                          <p:spTgt spid="637963"/>
                                        </p:tgtEl>
                                        <p:attrNameLst>
                                          <p:attrName>ppt_y</p:attrName>
                                        </p:attrNameLst>
                                      </p:cBhvr>
                                      <p:tavLst>
                                        <p:tav tm="0">
                                          <p:val>
                                            <p:strVal val="0-#ppt_h/2"/>
                                          </p:val>
                                        </p:tav>
                                        <p:tav tm="100000">
                                          <p:val>
                                            <p:strVal val="#ppt_y"/>
                                          </p:val>
                                        </p:tav>
                                      </p:tavLst>
                                    </p:anim>
                                  </p:childTnLst>
                                </p:cTn>
                              </p:par>
                            </p:childTnLst>
                          </p:cTn>
                        </p:par>
                        <p:par>
                          <p:cTn id="44" fill="hold">
                            <p:stCondLst>
                              <p:cond delay="500"/>
                            </p:stCondLst>
                            <p:childTnLst>
                              <p:par>
                                <p:cTn id="45" presetID="2" presetClass="entr" presetSubtype="6" fill="hold" grpId="0" nodeType="afterEffect">
                                  <p:stCondLst>
                                    <p:cond delay="0"/>
                                  </p:stCondLst>
                                  <p:childTnLst>
                                    <p:set>
                                      <p:cBhvr>
                                        <p:cTn id="46" dur="1" fill="hold">
                                          <p:stCondLst>
                                            <p:cond delay="0"/>
                                          </p:stCondLst>
                                        </p:cTn>
                                        <p:tgtEl>
                                          <p:spTgt spid="637964"/>
                                        </p:tgtEl>
                                        <p:attrNameLst>
                                          <p:attrName>style.visibility</p:attrName>
                                        </p:attrNameLst>
                                      </p:cBhvr>
                                      <p:to>
                                        <p:strVal val="visible"/>
                                      </p:to>
                                    </p:set>
                                    <p:anim calcmode="lin" valueType="num">
                                      <p:cBhvr additive="base">
                                        <p:cTn id="47" dur="500" fill="hold"/>
                                        <p:tgtEl>
                                          <p:spTgt spid="637964"/>
                                        </p:tgtEl>
                                        <p:attrNameLst>
                                          <p:attrName>ppt_x</p:attrName>
                                        </p:attrNameLst>
                                      </p:cBhvr>
                                      <p:tavLst>
                                        <p:tav tm="0">
                                          <p:val>
                                            <p:strVal val="1+#ppt_w/2"/>
                                          </p:val>
                                        </p:tav>
                                        <p:tav tm="100000">
                                          <p:val>
                                            <p:strVal val="#ppt_x"/>
                                          </p:val>
                                        </p:tav>
                                      </p:tavLst>
                                    </p:anim>
                                    <p:anim calcmode="lin" valueType="num">
                                      <p:cBhvr additive="base">
                                        <p:cTn id="48" dur="500" fill="hold"/>
                                        <p:tgtEl>
                                          <p:spTgt spid="637964"/>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8" fill="hold" grpId="0" nodeType="clickEffect">
                                  <p:stCondLst>
                                    <p:cond delay="0"/>
                                  </p:stCondLst>
                                  <p:childTnLst>
                                    <p:set>
                                      <p:cBhvr>
                                        <p:cTn id="52" dur="1" fill="hold">
                                          <p:stCondLst>
                                            <p:cond delay="0"/>
                                          </p:stCondLst>
                                        </p:cTn>
                                        <p:tgtEl>
                                          <p:spTgt spid="637966"/>
                                        </p:tgtEl>
                                        <p:attrNameLst>
                                          <p:attrName>style.visibility</p:attrName>
                                        </p:attrNameLst>
                                      </p:cBhvr>
                                      <p:to>
                                        <p:strVal val="visible"/>
                                      </p:to>
                                    </p:set>
                                    <p:anim calcmode="lin" valueType="num">
                                      <p:cBhvr additive="base">
                                        <p:cTn id="53" dur="500" fill="hold"/>
                                        <p:tgtEl>
                                          <p:spTgt spid="637966"/>
                                        </p:tgtEl>
                                        <p:attrNameLst>
                                          <p:attrName>ppt_x</p:attrName>
                                        </p:attrNameLst>
                                      </p:cBhvr>
                                      <p:tavLst>
                                        <p:tav tm="0">
                                          <p:val>
                                            <p:strVal val="0-#ppt_w/2"/>
                                          </p:val>
                                        </p:tav>
                                        <p:tav tm="100000">
                                          <p:val>
                                            <p:strVal val="#ppt_x"/>
                                          </p:val>
                                        </p:tav>
                                      </p:tavLst>
                                    </p:anim>
                                    <p:anim calcmode="lin" valueType="num">
                                      <p:cBhvr additive="base">
                                        <p:cTn id="54" dur="500" fill="hold"/>
                                        <p:tgtEl>
                                          <p:spTgt spid="637966"/>
                                        </p:tgtEl>
                                        <p:attrNameLst>
                                          <p:attrName>ppt_y</p:attrName>
                                        </p:attrNameLst>
                                      </p:cBhvr>
                                      <p:tavLst>
                                        <p:tav tm="0">
                                          <p:val>
                                            <p:strVal val="#ppt_y"/>
                                          </p:val>
                                        </p:tav>
                                        <p:tav tm="100000">
                                          <p:val>
                                            <p:strVal val="#ppt_y"/>
                                          </p:val>
                                        </p:tav>
                                      </p:tavLst>
                                    </p:anim>
                                  </p:childTnLst>
                                </p:cTn>
                              </p:par>
                            </p:childTnLst>
                          </p:cTn>
                        </p:par>
                        <p:par>
                          <p:cTn id="55" fill="hold">
                            <p:stCondLst>
                              <p:cond delay="500"/>
                            </p:stCondLst>
                            <p:childTnLst>
                              <p:par>
                                <p:cTn id="56" presetID="23" presetClass="entr" presetSubtype="32" fill="hold" grpId="0" nodeType="afterEffect">
                                  <p:stCondLst>
                                    <p:cond delay="0"/>
                                  </p:stCondLst>
                                  <p:childTnLst>
                                    <p:set>
                                      <p:cBhvr>
                                        <p:cTn id="57" dur="1" fill="hold">
                                          <p:stCondLst>
                                            <p:cond delay="0"/>
                                          </p:stCondLst>
                                        </p:cTn>
                                        <p:tgtEl>
                                          <p:spTgt spid="637965"/>
                                        </p:tgtEl>
                                        <p:attrNameLst>
                                          <p:attrName>style.visibility</p:attrName>
                                        </p:attrNameLst>
                                      </p:cBhvr>
                                      <p:to>
                                        <p:strVal val="visible"/>
                                      </p:to>
                                    </p:set>
                                    <p:anim calcmode="lin" valueType="num">
                                      <p:cBhvr>
                                        <p:cTn id="58" dur="500" fill="hold"/>
                                        <p:tgtEl>
                                          <p:spTgt spid="637965"/>
                                        </p:tgtEl>
                                        <p:attrNameLst>
                                          <p:attrName>ppt_w</p:attrName>
                                        </p:attrNameLst>
                                      </p:cBhvr>
                                      <p:tavLst>
                                        <p:tav tm="0">
                                          <p:val>
                                            <p:strVal val="4*#ppt_w"/>
                                          </p:val>
                                        </p:tav>
                                        <p:tav tm="100000">
                                          <p:val>
                                            <p:strVal val="#ppt_w"/>
                                          </p:val>
                                        </p:tav>
                                      </p:tavLst>
                                    </p:anim>
                                    <p:anim calcmode="lin" valueType="num">
                                      <p:cBhvr>
                                        <p:cTn id="59" dur="500" fill="hold"/>
                                        <p:tgtEl>
                                          <p:spTgt spid="637965"/>
                                        </p:tgtEl>
                                        <p:attrNameLst>
                                          <p:attrName>ppt_h</p:attrName>
                                        </p:attrNameLst>
                                      </p:cBhvr>
                                      <p:tavLst>
                                        <p:tav tm="0">
                                          <p:val>
                                            <p:strVal val="4*#ppt_h"/>
                                          </p:val>
                                        </p:tav>
                                        <p:tav tm="100000">
                                          <p:val>
                                            <p:strVal val="#ppt_h"/>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8" fill="hold" nodeType="clickEffect">
                                  <p:stCondLst>
                                    <p:cond delay="0"/>
                                  </p:stCondLst>
                                  <p:childTnLst>
                                    <p:set>
                                      <p:cBhvr>
                                        <p:cTn id="63" dur="1" fill="hold">
                                          <p:stCondLst>
                                            <p:cond delay="0"/>
                                          </p:stCondLst>
                                        </p:cTn>
                                        <p:tgtEl>
                                          <p:spTgt spid="637967"/>
                                        </p:tgtEl>
                                        <p:attrNameLst>
                                          <p:attrName>style.visibility</p:attrName>
                                        </p:attrNameLst>
                                      </p:cBhvr>
                                      <p:to>
                                        <p:strVal val="visible"/>
                                      </p:to>
                                    </p:set>
                                    <p:anim calcmode="lin" valueType="num">
                                      <p:cBhvr additive="base">
                                        <p:cTn id="64" dur="500" fill="hold"/>
                                        <p:tgtEl>
                                          <p:spTgt spid="637967"/>
                                        </p:tgtEl>
                                        <p:attrNameLst>
                                          <p:attrName>ppt_x</p:attrName>
                                        </p:attrNameLst>
                                      </p:cBhvr>
                                      <p:tavLst>
                                        <p:tav tm="0">
                                          <p:val>
                                            <p:strVal val="0-#ppt_w/2"/>
                                          </p:val>
                                        </p:tav>
                                        <p:tav tm="100000">
                                          <p:val>
                                            <p:strVal val="#ppt_x"/>
                                          </p:val>
                                        </p:tav>
                                      </p:tavLst>
                                    </p:anim>
                                    <p:anim calcmode="lin" valueType="num">
                                      <p:cBhvr additive="base">
                                        <p:cTn id="65" dur="500" fill="hold"/>
                                        <p:tgtEl>
                                          <p:spTgt spid="637967"/>
                                        </p:tgtEl>
                                        <p:attrNameLst>
                                          <p:attrName>ppt_y</p:attrName>
                                        </p:attrNameLst>
                                      </p:cBhvr>
                                      <p:tavLst>
                                        <p:tav tm="0">
                                          <p:val>
                                            <p:strVal val="#ppt_y"/>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8" fill="hold" grpId="0" nodeType="clickEffect">
                                  <p:stCondLst>
                                    <p:cond delay="0"/>
                                  </p:stCondLst>
                                  <p:childTnLst>
                                    <p:set>
                                      <p:cBhvr>
                                        <p:cTn id="69" dur="1" fill="hold">
                                          <p:stCondLst>
                                            <p:cond delay="0"/>
                                          </p:stCondLst>
                                        </p:cTn>
                                        <p:tgtEl>
                                          <p:spTgt spid="637968"/>
                                        </p:tgtEl>
                                        <p:attrNameLst>
                                          <p:attrName>style.visibility</p:attrName>
                                        </p:attrNameLst>
                                      </p:cBhvr>
                                      <p:to>
                                        <p:strVal val="visible"/>
                                      </p:to>
                                    </p:set>
                                    <p:anim calcmode="lin" valueType="num">
                                      <p:cBhvr additive="base">
                                        <p:cTn id="70" dur="500" fill="hold"/>
                                        <p:tgtEl>
                                          <p:spTgt spid="637968"/>
                                        </p:tgtEl>
                                        <p:attrNameLst>
                                          <p:attrName>ppt_x</p:attrName>
                                        </p:attrNameLst>
                                      </p:cBhvr>
                                      <p:tavLst>
                                        <p:tav tm="0">
                                          <p:val>
                                            <p:strVal val="0-#ppt_w/2"/>
                                          </p:val>
                                        </p:tav>
                                        <p:tav tm="100000">
                                          <p:val>
                                            <p:strVal val="#ppt_x"/>
                                          </p:val>
                                        </p:tav>
                                      </p:tavLst>
                                    </p:anim>
                                    <p:anim calcmode="lin" valueType="num">
                                      <p:cBhvr additive="base">
                                        <p:cTn id="71" dur="500" fill="hold"/>
                                        <p:tgtEl>
                                          <p:spTgt spid="6379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7957" grpId="0" animBg="1"/>
      <p:bldP spid="637958" grpId="0" animBg="1"/>
      <p:bldP spid="637959" grpId="0" animBg="1"/>
      <p:bldP spid="637960" grpId="0" animBg="1"/>
      <p:bldP spid="637961" grpId="0"/>
      <p:bldP spid="637962" grpId="0"/>
      <p:bldP spid="637963" grpId="0" animBg="1"/>
      <p:bldP spid="637964" grpId="0" animBg="1"/>
      <p:bldP spid="637965" grpId="0" animBg="1"/>
      <p:bldP spid="637966" grpId="0" animBg="1"/>
      <p:bldP spid="63796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矩形 1"/>
          <p:cNvSpPr/>
          <p:nvPr/>
        </p:nvSpPr>
        <p:spPr>
          <a:xfrm>
            <a:off x="428625" y="428625"/>
            <a:ext cx="8429625" cy="3540125"/>
          </a:xfrm>
          <a:prstGeom prst="rect">
            <a:avLst/>
          </a:prstGeom>
          <a:noFill/>
          <a:ln w="9525" cap="flat" cmpd="sng">
            <a:solidFill>
              <a:srgbClr val="FF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800" b="1" dirty="0">
                <a:solidFill>
                  <a:srgbClr val="FFFF00"/>
                </a:solidFill>
              </a:rPr>
              <a:t>感染效价法</a:t>
            </a:r>
            <a:r>
              <a:rPr lang="en-US" altLang="zh-CN" sz="2800" b="1" dirty="0"/>
              <a:t>: </a:t>
            </a:r>
            <a:r>
              <a:rPr lang="zh-CN" altLang="en-US" sz="2800" b="1" dirty="0"/>
              <a:t>其依据为病毒的感染性</a:t>
            </a:r>
            <a:endParaRPr lang="en-US" altLang="zh-CN" sz="2800" b="1" dirty="0"/>
          </a:p>
          <a:p>
            <a:pPr marL="0" lvl="0" indent="0" algn="ctr">
              <a:spcBef>
                <a:spcPct val="0"/>
              </a:spcBef>
              <a:buNone/>
            </a:pPr>
            <a:endParaRPr lang="en-US" altLang="zh-CN" sz="2800" b="1" dirty="0"/>
          </a:p>
          <a:p>
            <a:pPr marL="0" lvl="0" indent="0" algn="ctr">
              <a:spcBef>
                <a:spcPct val="0"/>
              </a:spcBef>
              <a:buNone/>
            </a:pPr>
            <a:r>
              <a:rPr lang="zh-CN" altLang="en-US" sz="2800" b="1" dirty="0"/>
              <a:t>每毫升溶液中有感染性的毒粒的数目，常以噬（蚀）斑形成单位（</a:t>
            </a:r>
            <a:r>
              <a:rPr lang="en-US" altLang="zh-CN" sz="2800" b="1" dirty="0"/>
              <a:t>plaque-forming unit , PFU</a:t>
            </a:r>
            <a:r>
              <a:rPr lang="zh-CN" altLang="en-US" sz="2800" b="1" dirty="0"/>
              <a:t>）表示。</a:t>
            </a:r>
            <a:endParaRPr lang="en-US" altLang="zh-CN" sz="2800" b="1" dirty="0"/>
          </a:p>
          <a:p>
            <a:pPr marL="0" lvl="0" indent="0" algn="ctr">
              <a:spcBef>
                <a:spcPct val="0"/>
              </a:spcBef>
              <a:buNone/>
            </a:pPr>
            <a:endParaRPr lang="en-US" altLang="zh-CN" sz="2800" b="1" dirty="0"/>
          </a:p>
          <a:p>
            <a:pPr marL="0" lvl="0" indent="0" algn="ctr">
              <a:spcBef>
                <a:spcPct val="0"/>
              </a:spcBef>
              <a:buNone/>
            </a:pPr>
            <a:r>
              <a:rPr lang="en-US" altLang="zh-CN" sz="2800" b="1" dirty="0"/>
              <a:t>PFU / ml</a:t>
            </a:r>
            <a:endParaRPr lang="en-US" altLang="zh-CN" sz="2800" b="1" dirty="0"/>
          </a:p>
          <a:p>
            <a:pPr marL="0" lvl="0" indent="0" algn="ctr">
              <a:spcBef>
                <a:spcPct val="0"/>
              </a:spcBef>
              <a:buNone/>
            </a:pPr>
            <a:endParaRPr lang="en-US" altLang="zh-CN" sz="2800" b="1" dirty="0"/>
          </a:p>
          <a:p>
            <a:pPr marL="0" lvl="0" indent="0" algn="ctr">
              <a:spcBef>
                <a:spcPct val="0"/>
              </a:spcBef>
              <a:buNone/>
            </a:pPr>
            <a:r>
              <a:rPr lang="zh-CN" altLang="en-US" sz="2800" b="1" dirty="0"/>
              <a:t>操作过程非常类似于细胞的活菌计数方法</a:t>
            </a:r>
            <a:endParaRPr lang="zh-CN" altLang="en-US" sz="2800" b="1" dirty="0"/>
          </a:p>
        </p:txBody>
      </p:sp>
      <p:sp>
        <p:nvSpPr>
          <p:cNvPr id="3" name="矩形 2"/>
          <p:cNvSpPr/>
          <p:nvPr/>
        </p:nvSpPr>
        <p:spPr>
          <a:xfrm>
            <a:off x="571500" y="4786313"/>
            <a:ext cx="828675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t>感染效价计算：</a:t>
            </a:r>
            <a:endParaRPr lang="en-US" altLang="zh-CN" sz="2400" b="1" dirty="0"/>
          </a:p>
          <a:p>
            <a:pPr marL="0" lvl="0" indent="0">
              <a:spcBef>
                <a:spcPct val="0"/>
              </a:spcBef>
              <a:buNone/>
            </a:pPr>
            <a:r>
              <a:rPr lang="zh-CN" altLang="en-US" sz="2400" b="1" dirty="0"/>
              <a:t>设</a:t>
            </a:r>
            <a:r>
              <a:rPr lang="en-US" altLang="zh-CN" sz="2400" b="1" dirty="0"/>
              <a:t>0.1 ml</a:t>
            </a:r>
            <a:r>
              <a:rPr lang="zh-CN" altLang="en-US" sz="2400" b="1" dirty="0"/>
              <a:t>的稀释度为</a:t>
            </a:r>
            <a:r>
              <a:rPr lang="en-US" altLang="zh-CN" sz="2400" b="1" dirty="0"/>
              <a:t>10</a:t>
            </a:r>
            <a:r>
              <a:rPr lang="en-US" altLang="zh-CN" sz="2400" b="1" baseline="30000" dirty="0"/>
              <a:t>-6</a:t>
            </a:r>
            <a:r>
              <a:rPr lang="zh-CN" altLang="en-US" sz="2400" b="1" dirty="0"/>
              <a:t>的病毒悬液可产生</a:t>
            </a:r>
            <a:r>
              <a:rPr lang="en-US" altLang="zh-CN" sz="2400" b="1" dirty="0"/>
              <a:t>75</a:t>
            </a:r>
            <a:r>
              <a:rPr lang="zh-CN" altLang="en-US" sz="2400" b="1" dirty="0"/>
              <a:t>个噬斑</a:t>
            </a:r>
            <a:endParaRPr lang="en-US" altLang="zh-CN" sz="2400" b="1" dirty="0"/>
          </a:p>
          <a:p>
            <a:pPr marL="0" lvl="0" indent="0">
              <a:spcBef>
                <a:spcPct val="0"/>
              </a:spcBef>
              <a:buNone/>
            </a:pPr>
            <a:r>
              <a:rPr lang="zh-CN" altLang="en-US" sz="2400" b="1" dirty="0"/>
              <a:t>则：</a:t>
            </a:r>
            <a:r>
              <a:rPr lang="en-US" altLang="zh-CN" sz="2400" b="1" dirty="0"/>
              <a:t>PFU/ml = (75 PFU / 0.1ml) x 10</a:t>
            </a:r>
            <a:r>
              <a:rPr lang="en-US" altLang="zh-CN" sz="2400" b="1" baseline="30000" dirty="0"/>
              <a:t>6</a:t>
            </a:r>
            <a:r>
              <a:rPr lang="en-US" altLang="zh-CN" sz="2400" b="1" dirty="0"/>
              <a:t>= 7.5 x 10</a:t>
            </a:r>
            <a:r>
              <a:rPr lang="en-US" altLang="zh-CN" sz="2400" b="1" baseline="30000" dirty="0"/>
              <a:t>8</a:t>
            </a:r>
            <a:endParaRPr lang="en-US" altLang="zh-CN" sz="2400" b="1" baseline="30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Text Box 2"/>
          <p:cNvSpPr txBox="1"/>
          <p:nvPr/>
        </p:nvSpPr>
        <p:spPr>
          <a:xfrm>
            <a:off x="7102475" y="50800"/>
            <a:ext cx="20716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00FF00"/>
                </a:solidFill>
                <a:ea typeface="黑体" panose="02010609060101010101" pitchFamily="49" charset="-122"/>
              </a:rPr>
              <a:t>（参见</a:t>
            </a:r>
            <a:r>
              <a:rPr lang="en-US" altLang="zh-CN" sz="2400" b="1" dirty="0">
                <a:solidFill>
                  <a:srgbClr val="00FF00"/>
                </a:solidFill>
                <a:ea typeface="黑体" panose="02010609060101010101" pitchFamily="49" charset="-122"/>
              </a:rPr>
              <a:t>P165）</a:t>
            </a:r>
            <a:endParaRPr lang="en-US" altLang="zh-CN" sz="2400" dirty="0">
              <a:solidFill>
                <a:srgbClr val="00FF00"/>
              </a:solidFill>
              <a:ea typeface="黑体" panose="02010609060101010101" pitchFamily="49" charset="-122"/>
            </a:endParaRPr>
          </a:p>
        </p:txBody>
      </p:sp>
      <p:sp>
        <p:nvSpPr>
          <p:cNvPr id="90116" name="Text Box 4"/>
          <p:cNvSpPr txBox="1"/>
          <p:nvPr/>
        </p:nvSpPr>
        <p:spPr>
          <a:xfrm>
            <a:off x="179388" y="282575"/>
            <a:ext cx="5707062" cy="46037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一步生长曲线（</a:t>
            </a:r>
            <a:r>
              <a:rPr lang="en-US" altLang="zh-CN" sz="2400" b="1" dirty="0">
                <a:ea typeface="黑体" panose="02010609060101010101" pitchFamily="49" charset="-122"/>
              </a:rPr>
              <a:t>one step growth curve）</a:t>
            </a:r>
            <a:endParaRPr lang="zh-CN" altLang="en-US" sz="2400" b="1" dirty="0">
              <a:ea typeface="黑体" panose="02010609060101010101" pitchFamily="49" charset="-122"/>
            </a:endParaRPr>
          </a:p>
        </p:txBody>
      </p:sp>
      <p:pic>
        <p:nvPicPr>
          <p:cNvPr id="34820" name="Picture 5" descr="b8-f8"/>
          <p:cNvPicPr>
            <a:picLocks noChangeAspect="1"/>
          </p:cNvPicPr>
          <p:nvPr/>
        </p:nvPicPr>
        <p:blipFill>
          <a:blip r:embed="rId1"/>
          <a:stretch>
            <a:fillRect/>
          </a:stretch>
        </p:blipFill>
        <p:spPr>
          <a:xfrm>
            <a:off x="-323850" y="836613"/>
            <a:ext cx="6103938" cy="8763000"/>
          </a:xfrm>
          <a:prstGeom prst="rect">
            <a:avLst/>
          </a:prstGeom>
          <a:noFill/>
          <a:ln w="9525">
            <a:noFill/>
          </a:ln>
        </p:spPr>
      </p:pic>
      <p:sp>
        <p:nvSpPr>
          <p:cNvPr id="939014" name="Text Box 6"/>
          <p:cNvSpPr txBox="1"/>
          <p:nvPr/>
        </p:nvSpPr>
        <p:spPr>
          <a:xfrm>
            <a:off x="5508625" y="981075"/>
            <a:ext cx="3527425" cy="5691188"/>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accent1"/>
                </a:solidFill>
                <a:ea typeface="黑体" panose="02010609060101010101" pitchFamily="49" charset="-122"/>
              </a:rPr>
              <a:t>噬菌体复制（繁殖）：</a:t>
            </a:r>
            <a:endParaRPr lang="zh-CN" altLang="en-US" sz="2400" b="1" dirty="0">
              <a:solidFill>
                <a:schemeClr val="accent1"/>
              </a:solidFill>
              <a:ea typeface="黑体" panose="02010609060101010101" pitchFamily="49" charset="-122"/>
            </a:endParaRPr>
          </a:p>
          <a:p>
            <a:pPr marL="0" lvl="0" indent="0" eaLnBrk="1" hangingPunct="1">
              <a:lnSpc>
                <a:spcPct val="130000"/>
              </a:lnSpc>
              <a:spcBef>
                <a:spcPct val="0"/>
              </a:spcBef>
              <a:buNone/>
            </a:pPr>
            <a:r>
              <a:rPr lang="zh-CN" altLang="en-US" sz="2400" b="1" dirty="0">
                <a:ea typeface="黑体" panose="02010609060101010101" pitchFamily="49" charset="-122"/>
              </a:rPr>
              <a:t>1、吸附期；</a:t>
            </a:r>
            <a:endParaRPr lang="zh-CN" altLang="en-US" sz="2400" b="1" dirty="0">
              <a:ea typeface="黑体" panose="02010609060101010101" pitchFamily="49" charset="-122"/>
            </a:endParaRPr>
          </a:p>
          <a:p>
            <a:pPr marL="0" lvl="0" indent="0" eaLnBrk="1" hangingPunct="1">
              <a:lnSpc>
                <a:spcPct val="130000"/>
              </a:lnSpc>
              <a:spcBef>
                <a:spcPct val="0"/>
              </a:spcBef>
              <a:buNone/>
            </a:pPr>
            <a:r>
              <a:rPr lang="zh-CN" altLang="en-US" sz="2400" b="1" dirty="0">
                <a:solidFill>
                  <a:schemeClr val="folHlink"/>
                </a:solidFill>
                <a:ea typeface="黑体" panose="02010609060101010101" pitchFamily="49" charset="-122"/>
              </a:rPr>
              <a:t>游离的噬菌体吸附到宿主细胞</a:t>
            </a:r>
            <a:endParaRPr lang="zh-CN" altLang="en-US" sz="2400" b="1" dirty="0">
              <a:ea typeface="黑体" panose="02010609060101010101" pitchFamily="49" charset="-122"/>
            </a:endParaRPr>
          </a:p>
          <a:p>
            <a:pPr marL="0" lvl="0" indent="0" eaLnBrk="1" hangingPunct="1">
              <a:lnSpc>
                <a:spcPct val="130000"/>
              </a:lnSpc>
              <a:spcBef>
                <a:spcPct val="0"/>
              </a:spcBef>
              <a:buNone/>
            </a:pPr>
            <a:r>
              <a:rPr lang="zh-CN" altLang="en-US" sz="2400" b="1" dirty="0">
                <a:ea typeface="黑体" panose="02010609060101010101" pitchFamily="49" charset="-122"/>
              </a:rPr>
              <a:t>2、潜伏期（</a:t>
            </a:r>
            <a:r>
              <a:rPr lang="en-US" altLang="zh-CN" sz="2400" b="1" dirty="0">
                <a:ea typeface="黑体" panose="02010609060101010101" pitchFamily="49" charset="-122"/>
              </a:rPr>
              <a:t>latent</a:t>
            </a:r>
            <a:r>
              <a:rPr lang="zh-CN" altLang="en-US" sz="2400" b="1" dirty="0">
                <a:ea typeface="黑体" panose="02010609060101010101" pitchFamily="49" charset="-122"/>
              </a:rPr>
              <a:t>）；</a:t>
            </a:r>
            <a:endParaRPr lang="zh-CN" altLang="en-US" sz="2400" b="1" dirty="0">
              <a:ea typeface="黑体" panose="02010609060101010101" pitchFamily="49" charset="-122"/>
            </a:endParaRPr>
          </a:p>
          <a:p>
            <a:pPr marL="0" lvl="0" indent="0" eaLnBrk="1" hangingPunct="1">
              <a:lnSpc>
                <a:spcPct val="130000"/>
              </a:lnSpc>
              <a:spcBef>
                <a:spcPct val="0"/>
              </a:spcBef>
              <a:buNone/>
            </a:pPr>
            <a:r>
              <a:rPr lang="zh-CN" altLang="en-US" sz="2400" b="1" dirty="0">
                <a:solidFill>
                  <a:schemeClr val="folHlink"/>
                </a:solidFill>
                <a:ea typeface="黑体" panose="02010609060101010101" pitchFamily="49" charset="-122"/>
              </a:rPr>
              <a:t>从噬菌体吸附到细胞到释放出新噬菌体的最短时期</a:t>
            </a:r>
            <a:endParaRPr lang="zh-CN" altLang="en-US" sz="2400" b="1" dirty="0">
              <a:ea typeface="黑体" panose="02010609060101010101" pitchFamily="49" charset="-122"/>
            </a:endParaRPr>
          </a:p>
          <a:p>
            <a:pPr marL="0" lvl="0" indent="0" eaLnBrk="1" hangingPunct="1">
              <a:lnSpc>
                <a:spcPct val="130000"/>
              </a:lnSpc>
              <a:spcBef>
                <a:spcPct val="0"/>
              </a:spcBef>
              <a:buNone/>
            </a:pPr>
            <a:r>
              <a:rPr lang="zh-CN" altLang="en-US" sz="2400" b="1" dirty="0">
                <a:ea typeface="黑体" panose="02010609060101010101" pitchFamily="49" charset="-122"/>
              </a:rPr>
              <a:t>3、裂解期；</a:t>
            </a:r>
            <a:endParaRPr lang="zh-CN" altLang="en-US" sz="2400" b="1" dirty="0">
              <a:ea typeface="黑体" panose="02010609060101010101" pitchFamily="49" charset="-122"/>
            </a:endParaRPr>
          </a:p>
          <a:p>
            <a:pPr marL="0" lvl="0" indent="0" eaLnBrk="1" hangingPunct="1">
              <a:lnSpc>
                <a:spcPct val="130000"/>
              </a:lnSpc>
              <a:spcBef>
                <a:spcPct val="0"/>
              </a:spcBef>
              <a:buNone/>
            </a:pPr>
            <a:r>
              <a:rPr lang="zh-CN" altLang="en-US" sz="2400" b="1" dirty="0">
                <a:solidFill>
                  <a:schemeClr val="folHlink"/>
                </a:solidFill>
                <a:ea typeface="黑体" panose="02010609060101010101" pitchFamily="49" charset="-122"/>
              </a:rPr>
              <a:t>随着菌体不断破裂，新噬菌体数目增加，直到最高值</a:t>
            </a:r>
            <a:endParaRPr lang="zh-CN" altLang="en-US" sz="2400" b="1" dirty="0">
              <a:solidFill>
                <a:schemeClr val="folHlink"/>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9014"/>
                                        </p:tgtEl>
                                        <p:attrNameLst>
                                          <p:attrName>style.visibility</p:attrName>
                                        </p:attrNameLst>
                                      </p:cBhvr>
                                      <p:to>
                                        <p:strVal val="visible"/>
                                      </p:to>
                                    </p:set>
                                    <p:anim calcmode="lin" valueType="num">
                                      <p:cBhvr additive="base">
                                        <p:cTn id="7" dur="500" fill="hold"/>
                                        <p:tgtEl>
                                          <p:spTgt spid="939014"/>
                                        </p:tgtEl>
                                        <p:attrNameLst>
                                          <p:attrName>ppt_x</p:attrName>
                                        </p:attrNameLst>
                                      </p:cBhvr>
                                      <p:tavLst>
                                        <p:tav tm="0">
                                          <p:val>
                                            <p:strVal val="0-#ppt_w/2"/>
                                          </p:val>
                                        </p:tav>
                                        <p:tav tm="100000">
                                          <p:val>
                                            <p:strVal val="#ppt_x"/>
                                          </p:val>
                                        </p:tav>
                                      </p:tavLst>
                                    </p:anim>
                                    <p:anim calcmode="lin" valueType="num">
                                      <p:cBhvr additive="base">
                                        <p:cTn id="8" dur="500" fill="hold"/>
                                        <p:tgtEl>
                                          <p:spTgt spid="93901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90116"/>
                                        </p:tgtEl>
                                        <p:attrNameLst>
                                          <p:attrName>style.visibility</p:attrName>
                                        </p:attrNameLst>
                                      </p:cBhvr>
                                      <p:to>
                                        <p:strVal val="visible"/>
                                      </p:to>
                                    </p:set>
                                    <p:anim calcmode="lin" valueType="num">
                                      <p:cBhvr>
                                        <p:cTn id="13" dur="500" fill="hold"/>
                                        <p:tgtEl>
                                          <p:spTgt spid="90116"/>
                                        </p:tgtEl>
                                        <p:attrNameLst>
                                          <p:attrName>ppt_w</p:attrName>
                                        </p:attrNameLst>
                                      </p:cBhvr>
                                      <p:tavLst>
                                        <p:tav tm="0">
                                          <p:val>
                                            <p:fltVal val="0.000000"/>
                                          </p:val>
                                        </p:tav>
                                        <p:tav tm="100000">
                                          <p:val>
                                            <p:strVal val="#ppt_w"/>
                                          </p:val>
                                        </p:tav>
                                      </p:tavLst>
                                    </p:anim>
                                    <p:anim calcmode="lin" valueType="num">
                                      <p:cBhvr>
                                        <p:cTn id="14" dur="500" fill="hold"/>
                                        <p:tgtEl>
                                          <p:spTgt spid="90116"/>
                                        </p:tgtEl>
                                        <p:attrNameLst>
                                          <p:attrName>ppt_h</p:attrName>
                                        </p:attrNameLst>
                                      </p:cBhvr>
                                      <p:tavLst>
                                        <p:tav tm="0">
                                          <p:val>
                                            <p:fltVal val="0.000000"/>
                                          </p:val>
                                        </p:tav>
                                        <p:tav tm="100000">
                                          <p:val>
                                            <p:strVal val="#ppt_h"/>
                                          </p:val>
                                        </p:tav>
                                      </p:tavLst>
                                    </p:anim>
                                    <p:animEffect transition="in" filter="fade">
                                      <p:cBhvr>
                                        <p:cTn id="15"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nimBg="1"/>
      <p:bldP spid="9390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42" name="Text Box 2"/>
          <p:cNvSpPr txBox="1"/>
          <p:nvPr/>
        </p:nvSpPr>
        <p:spPr>
          <a:xfrm>
            <a:off x="2362200" y="304800"/>
            <a:ext cx="28622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49" charset="-122"/>
              </a:rPr>
              <a:t>第一部分  概述</a:t>
            </a:r>
            <a:endParaRPr lang="zh-CN" altLang="en-US" sz="2400" dirty="0">
              <a:ea typeface="黑体" panose="02010609060101010101" pitchFamily="49" charset="-122"/>
            </a:endParaRPr>
          </a:p>
        </p:txBody>
      </p:sp>
      <p:sp>
        <p:nvSpPr>
          <p:cNvPr id="471043" name="Text Box 3"/>
          <p:cNvSpPr txBox="1"/>
          <p:nvPr/>
        </p:nvSpPr>
        <p:spPr>
          <a:xfrm>
            <a:off x="2778125" y="1133475"/>
            <a:ext cx="4483100"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病毒的基本概念和一般研究方法</a:t>
            </a:r>
            <a:endParaRPr lang="zh-CN" altLang="en-US" sz="1600" dirty="0">
              <a:ea typeface="黑体" panose="02010609060101010101" pitchFamily="49" charset="-122"/>
            </a:endParaRPr>
          </a:p>
        </p:txBody>
      </p:sp>
      <p:sp>
        <p:nvSpPr>
          <p:cNvPr id="471044" name="Text Box 4"/>
          <p:cNvSpPr txBox="1"/>
          <p:nvPr/>
        </p:nvSpPr>
        <p:spPr>
          <a:xfrm>
            <a:off x="2362200" y="2057400"/>
            <a:ext cx="42005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49" charset="-122"/>
              </a:rPr>
              <a:t>第二部分   毒粒的性质</a:t>
            </a:r>
            <a:endParaRPr lang="zh-CN" altLang="en-US" sz="2400" dirty="0">
              <a:ea typeface="黑体" panose="02010609060101010101" pitchFamily="49" charset="-122"/>
            </a:endParaRPr>
          </a:p>
        </p:txBody>
      </p:sp>
      <p:sp>
        <p:nvSpPr>
          <p:cNvPr id="471045" name="Text Box 5"/>
          <p:cNvSpPr txBox="1"/>
          <p:nvPr/>
        </p:nvSpPr>
        <p:spPr>
          <a:xfrm>
            <a:off x="2916238" y="2852738"/>
            <a:ext cx="2971800" cy="466725"/>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病毒的基本结构特点</a:t>
            </a:r>
            <a:endParaRPr lang="zh-CN" altLang="en-US" sz="1600" dirty="0">
              <a:ea typeface="黑体" panose="02010609060101010101" pitchFamily="49" charset="-122"/>
            </a:endParaRPr>
          </a:p>
        </p:txBody>
      </p:sp>
      <p:sp>
        <p:nvSpPr>
          <p:cNvPr id="471046" name="Text Box 6"/>
          <p:cNvSpPr txBox="1"/>
          <p:nvPr/>
        </p:nvSpPr>
        <p:spPr>
          <a:xfrm>
            <a:off x="2438400" y="3581400"/>
            <a:ext cx="409733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49" charset="-122"/>
              </a:rPr>
              <a:t>第三部分  病毒的复制</a:t>
            </a:r>
            <a:endParaRPr lang="zh-CN" altLang="en-US" sz="2400" dirty="0">
              <a:ea typeface="黑体" panose="02010609060101010101" pitchFamily="49" charset="-122"/>
            </a:endParaRPr>
          </a:p>
        </p:txBody>
      </p:sp>
      <p:sp>
        <p:nvSpPr>
          <p:cNvPr id="471047" name="Text Box 7"/>
          <p:cNvSpPr txBox="1"/>
          <p:nvPr/>
        </p:nvSpPr>
        <p:spPr>
          <a:xfrm>
            <a:off x="2916238" y="4292600"/>
            <a:ext cx="5402262"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病毒的复制（繁殖）的基本特点和过程</a:t>
            </a:r>
            <a:endParaRPr lang="zh-CN" altLang="en-US" sz="1600" dirty="0">
              <a:ea typeface="黑体" panose="02010609060101010101" pitchFamily="49" charset="-122"/>
            </a:endParaRPr>
          </a:p>
        </p:txBody>
      </p:sp>
      <p:sp>
        <p:nvSpPr>
          <p:cNvPr id="471048" name="Text Box 8"/>
          <p:cNvSpPr txBox="1"/>
          <p:nvPr/>
        </p:nvSpPr>
        <p:spPr>
          <a:xfrm>
            <a:off x="2438400" y="5334000"/>
            <a:ext cx="57451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49" charset="-122"/>
              </a:rPr>
              <a:t>第四部分  病毒的非增殖性感染</a:t>
            </a:r>
            <a:endParaRPr lang="zh-CN" altLang="en-US" sz="2400" dirty="0">
              <a:ea typeface="黑体" panose="02010609060101010101" pitchFamily="49" charset="-122"/>
            </a:endParaRPr>
          </a:p>
        </p:txBody>
      </p:sp>
      <p:sp>
        <p:nvSpPr>
          <p:cNvPr id="471049" name="Text Box 9"/>
          <p:cNvSpPr txBox="1"/>
          <p:nvPr/>
        </p:nvSpPr>
        <p:spPr>
          <a:xfrm>
            <a:off x="2895600" y="6172200"/>
            <a:ext cx="4178300"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温和噬菌体的概念及生活周期</a:t>
            </a:r>
            <a:endParaRPr lang="zh-CN" altLang="en-US" sz="16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71042"/>
                                        </p:tgtEl>
                                        <p:attrNameLst>
                                          <p:attrName>style.visibility</p:attrName>
                                        </p:attrNameLst>
                                      </p:cBhvr>
                                      <p:to>
                                        <p:strVal val="visible"/>
                                      </p:to>
                                    </p:set>
                                    <p:anim calcmode="lin" valueType="num">
                                      <p:cBhvr additive="base">
                                        <p:cTn id="7" dur="500" fill="hold"/>
                                        <p:tgtEl>
                                          <p:spTgt spid="471042"/>
                                        </p:tgtEl>
                                        <p:attrNameLst>
                                          <p:attrName>ppt_x</p:attrName>
                                        </p:attrNameLst>
                                      </p:cBhvr>
                                      <p:tavLst>
                                        <p:tav tm="0">
                                          <p:val>
                                            <p:strVal val="1+#ppt_w/2"/>
                                          </p:val>
                                        </p:tav>
                                        <p:tav tm="100000">
                                          <p:val>
                                            <p:strVal val="#ppt_x"/>
                                          </p:val>
                                        </p:tav>
                                      </p:tavLst>
                                    </p:anim>
                                    <p:anim calcmode="lin" valueType="num">
                                      <p:cBhvr additive="base">
                                        <p:cTn id="8" dur="500" fill="hold"/>
                                        <p:tgtEl>
                                          <p:spTgt spid="47104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471044"/>
                                        </p:tgtEl>
                                        <p:attrNameLst>
                                          <p:attrName>style.visibility</p:attrName>
                                        </p:attrNameLst>
                                      </p:cBhvr>
                                      <p:to>
                                        <p:strVal val="visible"/>
                                      </p:to>
                                    </p:set>
                                    <p:anim calcmode="lin" valueType="num">
                                      <p:cBhvr additive="base">
                                        <p:cTn id="12" dur="500" fill="hold"/>
                                        <p:tgtEl>
                                          <p:spTgt spid="471044"/>
                                        </p:tgtEl>
                                        <p:attrNameLst>
                                          <p:attrName>ppt_x</p:attrName>
                                        </p:attrNameLst>
                                      </p:cBhvr>
                                      <p:tavLst>
                                        <p:tav tm="0">
                                          <p:val>
                                            <p:strVal val="0-#ppt_w/2"/>
                                          </p:val>
                                        </p:tav>
                                        <p:tav tm="100000">
                                          <p:val>
                                            <p:strVal val="#ppt_x"/>
                                          </p:val>
                                        </p:tav>
                                      </p:tavLst>
                                    </p:anim>
                                    <p:anim calcmode="lin" valueType="num">
                                      <p:cBhvr additive="base">
                                        <p:cTn id="13" dur="500" fill="hold"/>
                                        <p:tgtEl>
                                          <p:spTgt spid="47104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471046"/>
                                        </p:tgtEl>
                                        <p:attrNameLst>
                                          <p:attrName>style.visibility</p:attrName>
                                        </p:attrNameLst>
                                      </p:cBhvr>
                                      <p:to>
                                        <p:strVal val="visible"/>
                                      </p:to>
                                    </p:set>
                                    <p:anim calcmode="lin" valueType="num">
                                      <p:cBhvr additive="base">
                                        <p:cTn id="17" dur="500" fill="hold"/>
                                        <p:tgtEl>
                                          <p:spTgt spid="471046"/>
                                        </p:tgtEl>
                                        <p:attrNameLst>
                                          <p:attrName>ppt_x</p:attrName>
                                        </p:attrNameLst>
                                      </p:cBhvr>
                                      <p:tavLst>
                                        <p:tav tm="0">
                                          <p:val>
                                            <p:strVal val="#ppt_x"/>
                                          </p:val>
                                        </p:tav>
                                        <p:tav tm="100000">
                                          <p:val>
                                            <p:strVal val="#ppt_x"/>
                                          </p:val>
                                        </p:tav>
                                      </p:tavLst>
                                    </p:anim>
                                    <p:anim calcmode="lin" valueType="num">
                                      <p:cBhvr additive="base">
                                        <p:cTn id="18" dur="500" fill="hold"/>
                                        <p:tgtEl>
                                          <p:spTgt spid="47104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471048"/>
                                        </p:tgtEl>
                                        <p:attrNameLst>
                                          <p:attrName>style.visibility</p:attrName>
                                        </p:attrNameLst>
                                      </p:cBhvr>
                                      <p:to>
                                        <p:strVal val="visible"/>
                                      </p:to>
                                    </p:set>
                                    <p:anim calcmode="lin" valueType="num">
                                      <p:cBhvr additive="base">
                                        <p:cTn id="22" dur="500" fill="hold"/>
                                        <p:tgtEl>
                                          <p:spTgt spid="471048"/>
                                        </p:tgtEl>
                                        <p:attrNameLst>
                                          <p:attrName>ppt_x</p:attrName>
                                        </p:attrNameLst>
                                      </p:cBhvr>
                                      <p:tavLst>
                                        <p:tav tm="0">
                                          <p:val>
                                            <p:strVal val="1+#ppt_w/2"/>
                                          </p:val>
                                        </p:tav>
                                        <p:tav tm="100000">
                                          <p:val>
                                            <p:strVal val="#ppt_x"/>
                                          </p:val>
                                        </p:tav>
                                      </p:tavLst>
                                    </p:anim>
                                    <p:anim calcmode="lin" valueType="num">
                                      <p:cBhvr additive="base">
                                        <p:cTn id="23" dur="500" fill="hold"/>
                                        <p:tgtEl>
                                          <p:spTgt spid="471048"/>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12" fill="hold" grpId="0" nodeType="clickEffect">
                                  <p:stCondLst>
                                    <p:cond delay="0"/>
                                  </p:stCondLst>
                                  <p:childTnLst>
                                    <p:set>
                                      <p:cBhvr>
                                        <p:cTn id="27" dur="1" fill="hold">
                                          <p:stCondLst>
                                            <p:cond delay="0"/>
                                          </p:stCondLst>
                                        </p:cTn>
                                        <p:tgtEl>
                                          <p:spTgt spid="471043"/>
                                        </p:tgtEl>
                                        <p:attrNameLst>
                                          <p:attrName>style.visibility</p:attrName>
                                        </p:attrNameLst>
                                      </p:cBhvr>
                                      <p:to>
                                        <p:strVal val="visible"/>
                                      </p:to>
                                    </p:set>
                                    <p:anim calcmode="lin" valueType="num">
                                      <p:cBhvr additive="base">
                                        <p:cTn id="28" dur="500" fill="hold"/>
                                        <p:tgtEl>
                                          <p:spTgt spid="471043"/>
                                        </p:tgtEl>
                                        <p:attrNameLst>
                                          <p:attrName>ppt_x</p:attrName>
                                        </p:attrNameLst>
                                      </p:cBhvr>
                                      <p:tavLst>
                                        <p:tav tm="0">
                                          <p:val>
                                            <p:strVal val="0-#ppt_w/2"/>
                                          </p:val>
                                        </p:tav>
                                        <p:tav tm="100000">
                                          <p:val>
                                            <p:strVal val="#ppt_x"/>
                                          </p:val>
                                        </p:tav>
                                      </p:tavLst>
                                    </p:anim>
                                    <p:anim calcmode="lin" valueType="num">
                                      <p:cBhvr additive="base">
                                        <p:cTn id="29" dur="500" fill="hold"/>
                                        <p:tgtEl>
                                          <p:spTgt spid="47104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2" presetClass="entr" presetSubtype="12" fill="hold" grpId="0" nodeType="afterEffect">
                                  <p:stCondLst>
                                    <p:cond delay="0"/>
                                  </p:stCondLst>
                                  <p:childTnLst>
                                    <p:set>
                                      <p:cBhvr>
                                        <p:cTn id="32" dur="1" fill="hold">
                                          <p:stCondLst>
                                            <p:cond delay="0"/>
                                          </p:stCondLst>
                                        </p:cTn>
                                        <p:tgtEl>
                                          <p:spTgt spid="471045"/>
                                        </p:tgtEl>
                                        <p:attrNameLst>
                                          <p:attrName>style.visibility</p:attrName>
                                        </p:attrNameLst>
                                      </p:cBhvr>
                                      <p:to>
                                        <p:strVal val="visible"/>
                                      </p:to>
                                    </p:set>
                                    <p:anim calcmode="lin" valueType="num">
                                      <p:cBhvr additive="base">
                                        <p:cTn id="33" dur="500" fill="hold"/>
                                        <p:tgtEl>
                                          <p:spTgt spid="471045"/>
                                        </p:tgtEl>
                                        <p:attrNameLst>
                                          <p:attrName>ppt_x</p:attrName>
                                        </p:attrNameLst>
                                      </p:cBhvr>
                                      <p:tavLst>
                                        <p:tav tm="0">
                                          <p:val>
                                            <p:strVal val="0-#ppt_w/2"/>
                                          </p:val>
                                        </p:tav>
                                        <p:tav tm="100000">
                                          <p:val>
                                            <p:strVal val="#ppt_x"/>
                                          </p:val>
                                        </p:tav>
                                      </p:tavLst>
                                    </p:anim>
                                    <p:anim calcmode="lin" valueType="num">
                                      <p:cBhvr additive="base">
                                        <p:cTn id="34" dur="500" fill="hold"/>
                                        <p:tgtEl>
                                          <p:spTgt spid="471045"/>
                                        </p:tgtEl>
                                        <p:attrNameLst>
                                          <p:attrName>ppt_y</p:attrName>
                                        </p:attrNameLst>
                                      </p:cBhvr>
                                      <p:tavLst>
                                        <p:tav tm="0">
                                          <p:val>
                                            <p:strVal val="1+#ppt_h/2"/>
                                          </p:val>
                                        </p:tav>
                                        <p:tav tm="100000">
                                          <p:val>
                                            <p:strVal val="#ppt_y"/>
                                          </p:val>
                                        </p:tav>
                                      </p:tavLst>
                                    </p:anim>
                                  </p:childTnLst>
                                </p:cTn>
                              </p:par>
                            </p:childTnLst>
                          </p:cTn>
                        </p:par>
                        <p:par>
                          <p:cTn id="35" fill="hold">
                            <p:stCondLst>
                              <p:cond delay="1000"/>
                            </p:stCondLst>
                            <p:childTnLst>
                              <p:par>
                                <p:cTn id="36" presetID="2" presetClass="entr" presetSubtype="4" fill="hold" grpId="0" nodeType="afterEffect">
                                  <p:stCondLst>
                                    <p:cond delay="0"/>
                                  </p:stCondLst>
                                  <p:childTnLst>
                                    <p:set>
                                      <p:cBhvr>
                                        <p:cTn id="37" dur="1" fill="hold">
                                          <p:stCondLst>
                                            <p:cond delay="0"/>
                                          </p:stCondLst>
                                        </p:cTn>
                                        <p:tgtEl>
                                          <p:spTgt spid="471047"/>
                                        </p:tgtEl>
                                        <p:attrNameLst>
                                          <p:attrName>style.visibility</p:attrName>
                                        </p:attrNameLst>
                                      </p:cBhvr>
                                      <p:to>
                                        <p:strVal val="visible"/>
                                      </p:to>
                                    </p:set>
                                    <p:anim calcmode="lin" valueType="num">
                                      <p:cBhvr additive="base">
                                        <p:cTn id="38" dur="500" fill="hold"/>
                                        <p:tgtEl>
                                          <p:spTgt spid="471047"/>
                                        </p:tgtEl>
                                        <p:attrNameLst>
                                          <p:attrName>ppt_x</p:attrName>
                                        </p:attrNameLst>
                                      </p:cBhvr>
                                      <p:tavLst>
                                        <p:tav tm="0">
                                          <p:val>
                                            <p:strVal val="#ppt_x"/>
                                          </p:val>
                                        </p:tav>
                                        <p:tav tm="100000">
                                          <p:val>
                                            <p:strVal val="#ppt_x"/>
                                          </p:val>
                                        </p:tav>
                                      </p:tavLst>
                                    </p:anim>
                                    <p:anim calcmode="lin" valueType="num">
                                      <p:cBhvr additive="base">
                                        <p:cTn id="39" dur="500" fill="hold"/>
                                        <p:tgtEl>
                                          <p:spTgt spid="471047"/>
                                        </p:tgtEl>
                                        <p:attrNameLst>
                                          <p:attrName>ppt_y</p:attrName>
                                        </p:attrNameLst>
                                      </p:cBhvr>
                                      <p:tavLst>
                                        <p:tav tm="0">
                                          <p:val>
                                            <p:strVal val="1+#ppt_h/2"/>
                                          </p:val>
                                        </p:tav>
                                        <p:tav tm="100000">
                                          <p:val>
                                            <p:strVal val="#ppt_y"/>
                                          </p:val>
                                        </p:tav>
                                      </p:tavLst>
                                    </p:anim>
                                  </p:childTnLst>
                                </p:cTn>
                              </p:par>
                            </p:childTnLst>
                          </p:cTn>
                        </p:par>
                        <p:par>
                          <p:cTn id="40" fill="hold">
                            <p:stCondLst>
                              <p:cond delay="1500"/>
                            </p:stCondLst>
                            <p:childTnLst>
                              <p:par>
                                <p:cTn id="41" presetID="2" presetClass="entr" presetSubtype="4" fill="hold" grpId="0" nodeType="afterEffect">
                                  <p:stCondLst>
                                    <p:cond delay="0"/>
                                  </p:stCondLst>
                                  <p:childTnLst>
                                    <p:set>
                                      <p:cBhvr>
                                        <p:cTn id="42" dur="1" fill="hold">
                                          <p:stCondLst>
                                            <p:cond delay="0"/>
                                          </p:stCondLst>
                                        </p:cTn>
                                        <p:tgtEl>
                                          <p:spTgt spid="471049"/>
                                        </p:tgtEl>
                                        <p:attrNameLst>
                                          <p:attrName>style.visibility</p:attrName>
                                        </p:attrNameLst>
                                      </p:cBhvr>
                                      <p:to>
                                        <p:strVal val="visible"/>
                                      </p:to>
                                    </p:set>
                                    <p:anim calcmode="lin" valueType="num">
                                      <p:cBhvr additive="base">
                                        <p:cTn id="43" dur="500" fill="hold"/>
                                        <p:tgtEl>
                                          <p:spTgt spid="471049"/>
                                        </p:tgtEl>
                                        <p:attrNameLst>
                                          <p:attrName>ppt_x</p:attrName>
                                        </p:attrNameLst>
                                      </p:cBhvr>
                                      <p:tavLst>
                                        <p:tav tm="0">
                                          <p:val>
                                            <p:strVal val="#ppt_x"/>
                                          </p:val>
                                        </p:tav>
                                        <p:tav tm="100000">
                                          <p:val>
                                            <p:strVal val="#ppt_x"/>
                                          </p:val>
                                        </p:tav>
                                      </p:tavLst>
                                    </p:anim>
                                    <p:anim calcmode="lin" valueType="num">
                                      <p:cBhvr additive="base">
                                        <p:cTn id="44" dur="500" fill="hold"/>
                                        <p:tgtEl>
                                          <p:spTgt spid="4710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42" grpId="0"/>
      <p:bldP spid="471043" grpId="0" animBg="1"/>
      <p:bldP spid="471044" grpId="0"/>
      <p:bldP spid="471045" grpId="0" animBg="1"/>
      <p:bldP spid="471046" grpId="0"/>
      <p:bldP spid="471047" grpId="0" animBg="1"/>
      <p:bldP spid="471048" grpId="0"/>
      <p:bldP spid="47104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6" name="Text Box 3"/>
          <p:cNvSpPr txBox="1"/>
          <p:nvPr/>
        </p:nvSpPr>
        <p:spPr>
          <a:xfrm>
            <a:off x="6875463" y="63500"/>
            <a:ext cx="207168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00FF00"/>
                </a:solidFill>
                <a:ea typeface="黑体" panose="02010609060101010101" pitchFamily="49" charset="-122"/>
              </a:rPr>
              <a:t>（参见</a:t>
            </a:r>
            <a:r>
              <a:rPr lang="en-US" altLang="zh-CN" sz="2400" b="1" dirty="0">
                <a:solidFill>
                  <a:srgbClr val="00FF00"/>
                </a:solidFill>
                <a:ea typeface="黑体" panose="02010609060101010101" pitchFamily="49" charset="-122"/>
              </a:rPr>
              <a:t>P165）</a:t>
            </a:r>
            <a:endParaRPr lang="en-US" altLang="zh-CN" sz="2400" dirty="0">
              <a:solidFill>
                <a:srgbClr val="00FF00"/>
              </a:solidFill>
              <a:ea typeface="黑体" panose="02010609060101010101" pitchFamily="49" charset="-122"/>
            </a:endParaRPr>
          </a:p>
        </p:txBody>
      </p:sp>
      <p:sp>
        <p:nvSpPr>
          <p:cNvPr id="36867" name="Text Box 5"/>
          <p:cNvSpPr txBox="1"/>
          <p:nvPr/>
        </p:nvSpPr>
        <p:spPr>
          <a:xfrm>
            <a:off x="468313" y="382588"/>
            <a:ext cx="5705475" cy="46037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一步生长曲线（</a:t>
            </a:r>
            <a:r>
              <a:rPr lang="en-US" altLang="zh-CN" sz="2400" b="1" dirty="0">
                <a:ea typeface="黑体" panose="02010609060101010101" pitchFamily="49" charset="-122"/>
              </a:rPr>
              <a:t>one step growth curve）</a:t>
            </a:r>
            <a:endParaRPr lang="zh-CN" altLang="en-US" sz="2400" b="1" dirty="0">
              <a:ea typeface="黑体" panose="02010609060101010101" pitchFamily="49" charset="-122"/>
            </a:endParaRPr>
          </a:p>
        </p:txBody>
      </p:sp>
      <p:sp>
        <p:nvSpPr>
          <p:cNvPr id="930822" name="Text Box 6"/>
          <p:cNvSpPr txBox="1"/>
          <p:nvPr/>
        </p:nvSpPr>
        <p:spPr>
          <a:xfrm>
            <a:off x="200025" y="1125538"/>
            <a:ext cx="560705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1939年，</a:t>
            </a:r>
            <a:r>
              <a:rPr lang="en-US" altLang="zh-CN" sz="2400" b="1" dirty="0">
                <a:solidFill>
                  <a:schemeClr val="tx2"/>
                </a:solidFill>
                <a:ea typeface="黑体" panose="02010609060101010101" pitchFamily="49" charset="-122"/>
              </a:rPr>
              <a:t>Max Delbruck</a:t>
            </a:r>
            <a:r>
              <a:rPr lang="zh-CN" altLang="en-US" sz="2400" b="1" dirty="0">
                <a:solidFill>
                  <a:schemeClr val="tx2"/>
                </a:solidFill>
                <a:ea typeface="黑体" panose="02010609060101010101" pitchFamily="49" charset="-122"/>
              </a:rPr>
              <a:t> &amp; </a:t>
            </a:r>
            <a:r>
              <a:rPr lang="en-US" altLang="zh-CN" sz="2400" b="1" dirty="0">
                <a:solidFill>
                  <a:schemeClr val="tx2"/>
                </a:solidFill>
                <a:ea typeface="黑体" panose="02010609060101010101" pitchFamily="49" charset="-122"/>
              </a:rPr>
              <a:t>Emory Ellis：</a:t>
            </a:r>
            <a:endParaRPr lang="zh-CN" altLang="en-US" sz="2400" b="1" dirty="0">
              <a:ea typeface="黑体" panose="02010609060101010101" pitchFamily="49" charset="-122"/>
            </a:endParaRPr>
          </a:p>
        </p:txBody>
      </p:sp>
      <p:sp>
        <p:nvSpPr>
          <p:cNvPr id="930823" name="Text Box 7"/>
          <p:cNvSpPr txBox="1"/>
          <p:nvPr/>
        </p:nvSpPr>
        <p:spPr>
          <a:xfrm>
            <a:off x="5778500" y="1131888"/>
            <a:ext cx="3105150" cy="460375"/>
          </a:xfrm>
          <a:prstGeom prst="rect">
            <a:avLst/>
          </a:prstGeom>
          <a:solidFill>
            <a:srgbClr val="0000FF"/>
          </a:solidFill>
          <a:ln w="9525" cap="flat" cmpd="sng">
            <a:solidFill>
              <a:srgbClr val="FFFF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i="1" dirty="0">
                <a:ea typeface="黑体" panose="02010609060101010101" pitchFamily="49" charset="-122"/>
              </a:rPr>
              <a:t>E. coli</a:t>
            </a:r>
            <a:r>
              <a:rPr lang="en-US" altLang="zh-CN" sz="2400" b="1" dirty="0">
                <a:ea typeface="黑体" panose="02010609060101010101" pitchFamily="49" charset="-122"/>
              </a:rPr>
              <a:t> / bacteriophage</a:t>
            </a:r>
            <a:endParaRPr lang="zh-CN" altLang="en-US" sz="2400" b="1" dirty="0">
              <a:ea typeface="黑体" panose="02010609060101010101" pitchFamily="49" charset="-122"/>
            </a:endParaRPr>
          </a:p>
        </p:txBody>
      </p:sp>
      <p:sp>
        <p:nvSpPr>
          <p:cNvPr id="930824" name="Text Box 8"/>
          <p:cNvSpPr txBox="1"/>
          <p:nvPr/>
        </p:nvSpPr>
        <p:spPr>
          <a:xfrm>
            <a:off x="122238" y="1846263"/>
            <a:ext cx="8824912" cy="3308350"/>
          </a:xfrm>
          <a:prstGeom prst="rect">
            <a:avLst/>
          </a:prstGeom>
          <a:solidFill>
            <a:schemeClr val="bg2"/>
          </a:solidFill>
          <a:ln w="9525" cap="flat" cmpd="sng">
            <a:solidFill>
              <a:schemeClr val="folHlink"/>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10000"/>
              </a:lnSpc>
              <a:spcBef>
                <a:spcPct val="0"/>
              </a:spcBef>
              <a:buNone/>
            </a:pPr>
            <a:r>
              <a:rPr lang="zh-CN" altLang="en-US" sz="2400" b="1" dirty="0">
                <a:ea typeface="黑体" panose="02010609060101010101" pitchFamily="49" charset="-122"/>
              </a:rPr>
              <a:t>1、用噬菌体的稀释液感染高浓度的宿主细胞；</a:t>
            </a:r>
            <a:endParaRPr lang="zh-CN" altLang="en-US" sz="2400" b="1" dirty="0">
              <a:ea typeface="黑体" panose="02010609060101010101" pitchFamily="49" charset="-122"/>
            </a:endParaRPr>
          </a:p>
          <a:p>
            <a:pPr marL="0" lvl="0" indent="0" eaLnBrk="1" hangingPunct="1">
              <a:lnSpc>
                <a:spcPct val="110000"/>
              </a:lnSpc>
              <a:spcBef>
                <a:spcPct val="0"/>
              </a:spcBef>
              <a:buNone/>
            </a:pPr>
            <a:r>
              <a:rPr lang="zh-CN" altLang="en-US" sz="2400" b="1" dirty="0">
                <a:solidFill>
                  <a:srgbClr val="FFFFCC"/>
                </a:solidFill>
                <a:ea typeface="黑体" panose="02010609060101010101" pitchFamily="49" charset="-122"/>
              </a:rPr>
              <a:t>2、数分钟后，加入抗噬菌体的抗血清</a:t>
            </a:r>
            <a:r>
              <a:rPr lang="zh-CN" altLang="en-US" sz="2400" b="1" dirty="0">
                <a:ea typeface="黑体" panose="02010609060101010101" pitchFamily="49" charset="-122"/>
              </a:rPr>
              <a:t>（</a:t>
            </a:r>
            <a:r>
              <a:rPr lang="zh-CN" altLang="en-US" sz="2400" b="1" dirty="0">
                <a:solidFill>
                  <a:schemeClr val="accent1"/>
                </a:solidFill>
                <a:ea typeface="黑体" panose="02010609060101010101" pitchFamily="49" charset="-122"/>
              </a:rPr>
              <a:t>中和未吸附的噬菌体</a:t>
            </a:r>
            <a:r>
              <a:rPr lang="zh-CN" altLang="en-US" sz="2400" b="1" dirty="0">
                <a:ea typeface="黑体" panose="02010609060101010101" pitchFamily="49" charset="-122"/>
              </a:rPr>
              <a:t>）；</a:t>
            </a:r>
            <a:endParaRPr lang="zh-CN" altLang="en-US" sz="2400" b="1" dirty="0">
              <a:ea typeface="黑体" panose="02010609060101010101" pitchFamily="49" charset="-122"/>
            </a:endParaRPr>
          </a:p>
          <a:p>
            <a:pPr marL="0" lvl="0" indent="0" eaLnBrk="1" hangingPunct="1">
              <a:lnSpc>
                <a:spcPct val="110000"/>
              </a:lnSpc>
              <a:spcBef>
                <a:spcPct val="0"/>
              </a:spcBef>
              <a:buNone/>
            </a:pPr>
            <a:r>
              <a:rPr lang="zh-CN" altLang="en-US" sz="2400" b="1" dirty="0">
                <a:solidFill>
                  <a:srgbClr val="FFFF66"/>
                </a:solidFill>
                <a:ea typeface="黑体" panose="02010609060101010101" pitchFamily="49" charset="-122"/>
              </a:rPr>
              <a:t>3、将上述混合物大量稀释，终止抗血清的作用和防止新释放的噬菌体感染其它细胞；</a:t>
            </a:r>
            <a:endParaRPr lang="zh-CN" altLang="en-US" sz="2400" b="1" dirty="0">
              <a:ea typeface="黑体" panose="02010609060101010101" pitchFamily="49" charset="-122"/>
            </a:endParaRPr>
          </a:p>
          <a:p>
            <a:pPr marL="0" lvl="0" indent="0" eaLnBrk="1" hangingPunct="1">
              <a:lnSpc>
                <a:spcPct val="110000"/>
              </a:lnSpc>
              <a:spcBef>
                <a:spcPct val="0"/>
              </a:spcBef>
              <a:buNone/>
            </a:pPr>
            <a:r>
              <a:rPr lang="zh-CN" altLang="en-US" sz="2400" b="1" dirty="0">
                <a:ea typeface="黑体" panose="02010609060101010101" pitchFamily="49" charset="-122"/>
              </a:rPr>
              <a:t>4、保温培养并定期检测培养物中的噬菌体效价（</a:t>
            </a:r>
            <a:r>
              <a:rPr lang="zh-CN" altLang="en-US" sz="2400" b="1" dirty="0">
                <a:solidFill>
                  <a:schemeClr val="accent1"/>
                </a:solidFill>
                <a:ea typeface="黑体" panose="02010609060101010101" pitchFamily="49" charset="-122"/>
              </a:rPr>
              <a:t>对噬菌体含量进行计数</a:t>
            </a:r>
            <a:r>
              <a:rPr lang="zh-CN" altLang="en-US" sz="2400" b="1" dirty="0">
                <a:ea typeface="黑体" panose="02010609060101010101" pitchFamily="49" charset="-122"/>
              </a:rPr>
              <a:t>）；</a:t>
            </a:r>
            <a:endParaRPr lang="zh-CN" altLang="en-US" sz="2400" b="1" dirty="0">
              <a:ea typeface="黑体" panose="02010609060101010101" pitchFamily="49" charset="-122"/>
            </a:endParaRPr>
          </a:p>
          <a:p>
            <a:pPr marL="0" lvl="0" indent="0" eaLnBrk="1" hangingPunct="1">
              <a:lnSpc>
                <a:spcPct val="110000"/>
              </a:lnSpc>
              <a:spcBef>
                <a:spcPct val="0"/>
              </a:spcBef>
              <a:buNone/>
            </a:pPr>
            <a:r>
              <a:rPr lang="zh-CN" altLang="en-US" sz="2400" b="1" dirty="0">
                <a:solidFill>
                  <a:srgbClr val="FFFFCC"/>
                </a:solidFill>
                <a:ea typeface="黑体" panose="02010609060101010101" pitchFamily="49" charset="-122"/>
              </a:rPr>
              <a:t>5、以感染时间为横坐标，病毒的感染效价为纵坐标，绘制出病毒特征性的繁殖曲线；</a:t>
            </a:r>
            <a:endParaRPr lang="zh-CN" altLang="en-US" sz="2400" b="1" dirty="0">
              <a:ea typeface="黑体" panose="02010609060101010101" pitchFamily="49" charset="-122"/>
            </a:endParaRPr>
          </a:p>
        </p:txBody>
      </p:sp>
      <p:sp>
        <p:nvSpPr>
          <p:cNvPr id="930825" name="Text Box 9"/>
          <p:cNvSpPr txBox="1"/>
          <p:nvPr/>
        </p:nvSpPr>
        <p:spPr>
          <a:xfrm>
            <a:off x="539750" y="5541963"/>
            <a:ext cx="8248650" cy="828675"/>
          </a:xfrm>
          <a:prstGeom prst="rect">
            <a:avLst/>
          </a:prstGeom>
          <a:solidFill>
            <a:schemeClr val="bg2"/>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该实验标志着分子病毒学、分子生物学和分子遗传学的建立。</a:t>
            </a:r>
            <a:r>
              <a:rPr lang="en-US" altLang="zh-CN" sz="2400" b="1" dirty="0">
                <a:solidFill>
                  <a:schemeClr val="folHlink"/>
                </a:solidFill>
                <a:ea typeface="黑体" panose="02010609060101010101" pitchFamily="49" charset="-122"/>
              </a:rPr>
              <a:t>Max Delbruck</a:t>
            </a:r>
            <a:r>
              <a:rPr lang="zh-CN" altLang="en-US" sz="2400" b="1" dirty="0">
                <a:solidFill>
                  <a:schemeClr val="folHlink"/>
                </a:solidFill>
                <a:ea typeface="黑体" panose="02010609060101010101" pitchFamily="49" charset="-122"/>
              </a:rPr>
              <a:t>因此荣获1969年</a:t>
            </a:r>
            <a:r>
              <a:rPr lang="en-US" altLang="zh-CN" sz="2400" b="1" dirty="0">
                <a:solidFill>
                  <a:schemeClr val="folHlink"/>
                </a:solidFill>
                <a:ea typeface="黑体" panose="02010609060101010101" pitchFamily="49" charset="-122"/>
              </a:rPr>
              <a:t>Nobel Prize</a:t>
            </a:r>
            <a:endParaRPr lang="en-US" altLang="zh-CN" sz="2400" b="1" dirty="0">
              <a:solidFill>
                <a:schemeClr val="folHlink"/>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30822"/>
                                        </p:tgtEl>
                                        <p:attrNameLst>
                                          <p:attrName>style.visibility</p:attrName>
                                        </p:attrNameLst>
                                      </p:cBhvr>
                                      <p:to>
                                        <p:strVal val="visible"/>
                                      </p:to>
                                    </p:set>
                                    <p:anim calcmode="lin" valueType="num">
                                      <p:cBhvr additive="base">
                                        <p:cTn id="7" dur="500" fill="hold"/>
                                        <p:tgtEl>
                                          <p:spTgt spid="930822"/>
                                        </p:tgtEl>
                                        <p:attrNameLst>
                                          <p:attrName>ppt_x</p:attrName>
                                        </p:attrNameLst>
                                      </p:cBhvr>
                                      <p:tavLst>
                                        <p:tav tm="0">
                                          <p:val>
                                            <p:strVal val="0-#ppt_w/2"/>
                                          </p:val>
                                        </p:tav>
                                        <p:tav tm="100000">
                                          <p:val>
                                            <p:strVal val="#ppt_x"/>
                                          </p:val>
                                        </p:tav>
                                      </p:tavLst>
                                    </p:anim>
                                    <p:anim calcmode="lin" valueType="num">
                                      <p:cBhvr additive="base">
                                        <p:cTn id="8" dur="500" fill="hold"/>
                                        <p:tgtEl>
                                          <p:spTgt spid="93082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30823"/>
                                        </p:tgtEl>
                                        <p:attrNameLst>
                                          <p:attrName>style.visibility</p:attrName>
                                        </p:attrNameLst>
                                      </p:cBhvr>
                                      <p:to>
                                        <p:strVal val="visible"/>
                                      </p:to>
                                    </p:set>
                                    <p:anim calcmode="lin" valueType="num">
                                      <p:cBhvr additive="base">
                                        <p:cTn id="12" dur="500" fill="hold"/>
                                        <p:tgtEl>
                                          <p:spTgt spid="930823"/>
                                        </p:tgtEl>
                                        <p:attrNameLst>
                                          <p:attrName>ppt_x</p:attrName>
                                        </p:attrNameLst>
                                      </p:cBhvr>
                                      <p:tavLst>
                                        <p:tav tm="0">
                                          <p:val>
                                            <p:strVal val="0-#ppt_w/2"/>
                                          </p:val>
                                        </p:tav>
                                        <p:tav tm="100000">
                                          <p:val>
                                            <p:strVal val="#ppt_x"/>
                                          </p:val>
                                        </p:tav>
                                      </p:tavLst>
                                    </p:anim>
                                    <p:anim calcmode="lin" valueType="num">
                                      <p:cBhvr additive="base">
                                        <p:cTn id="13" dur="500" fill="hold"/>
                                        <p:tgtEl>
                                          <p:spTgt spid="93082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30824"/>
                                        </p:tgtEl>
                                        <p:attrNameLst>
                                          <p:attrName>style.visibility</p:attrName>
                                        </p:attrNameLst>
                                      </p:cBhvr>
                                      <p:to>
                                        <p:strVal val="visible"/>
                                      </p:to>
                                    </p:set>
                                    <p:anim calcmode="lin" valueType="num">
                                      <p:cBhvr additive="base">
                                        <p:cTn id="18" dur="500" fill="hold"/>
                                        <p:tgtEl>
                                          <p:spTgt spid="930824"/>
                                        </p:tgtEl>
                                        <p:attrNameLst>
                                          <p:attrName>ppt_x</p:attrName>
                                        </p:attrNameLst>
                                      </p:cBhvr>
                                      <p:tavLst>
                                        <p:tav tm="0">
                                          <p:val>
                                            <p:strVal val="0-#ppt_w/2"/>
                                          </p:val>
                                        </p:tav>
                                        <p:tav tm="100000">
                                          <p:val>
                                            <p:strVal val="#ppt_x"/>
                                          </p:val>
                                        </p:tav>
                                      </p:tavLst>
                                    </p:anim>
                                    <p:anim calcmode="lin" valueType="num">
                                      <p:cBhvr additive="base">
                                        <p:cTn id="19" dur="500" fill="hold"/>
                                        <p:tgtEl>
                                          <p:spTgt spid="93082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930825"/>
                                        </p:tgtEl>
                                        <p:attrNameLst>
                                          <p:attrName>style.visibility</p:attrName>
                                        </p:attrNameLst>
                                      </p:cBhvr>
                                      <p:to>
                                        <p:strVal val="visible"/>
                                      </p:to>
                                    </p:set>
                                    <p:anim calcmode="lin" valueType="num">
                                      <p:cBhvr additive="base">
                                        <p:cTn id="24" dur="500" fill="hold"/>
                                        <p:tgtEl>
                                          <p:spTgt spid="930825"/>
                                        </p:tgtEl>
                                        <p:attrNameLst>
                                          <p:attrName>ppt_x</p:attrName>
                                        </p:attrNameLst>
                                      </p:cBhvr>
                                      <p:tavLst>
                                        <p:tav tm="0">
                                          <p:val>
                                            <p:strVal val="0-#ppt_w/2"/>
                                          </p:val>
                                        </p:tav>
                                        <p:tav tm="100000">
                                          <p:val>
                                            <p:strVal val="#ppt_x"/>
                                          </p:val>
                                        </p:tav>
                                      </p:tavLst>
                                    </p:anim>
                                    <p:anim calcmode="lin" valueType="num">
                                      <p:cBhvr additive="base">
                                        <p:cTn id="25" dur="500" fill="hold"/>
                                        <p:tgtEl>
                                          <p:spTgt spid="9308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0822" grpId="0"/>
      <p:bldP spid="930823" grpId="0" animBg="1"/>
      <p:bldP spid="930824" grpId="0" animBg="1"/>
      <p:bldP spid="93082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4" name="Text Box 2"/>
          <p:cNvSpPr txBox="1"/>
          <p:nvPr/>
        </p:nvSpPr>
        <p:spPr>
          <a:xfrm>
            <a:off x="6496050" y="533400"/>
            <a:ext cx="20716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00FF00"/>
                </a:solidFill>
                <a:ea typeface="黑体" panose="02010609060101010101" pitchFamily="49" charset="-122"/>
              </a:rPr>
              <a:t>（参见</a:t>
            </a:r>
            <a:r>
              <a:rPr lang="en-US" altLang="zh-CN" sz="2400" b="1" dirty="0">
                <a:solidFill>
                  <a:srgbClr val="00FF00"/>
                </a:solidFill>
                <a:ea typeface="黑体" panose="02010609060101010101" pitchFamily="49" charset="-122"/>
              </a:rPr>
              <a:t>P165）</a:t>
            </a:r>
            <a:endParaRPr lang="en-US" altLang="zh-CN" sz="2400" dirty="0">
              <a:solidFill>
                <a:srgbClr val="00FF00"/>
              </a:solidFill>
              <a:ea typeface="黑体" panose="02010609060101010101" pitchFamily="49" charset="-122"/>
            </a:endParaRPr>
          </a:p>
        </p:txBody>
      </p:sp>
      <p:sp>
        <p:nvSpPr>
          <p:cNvPr id="38915" name="Text Box 4"/>
          <p:cNvSpPr txBox="1"/>
          <p:nvPr/>
        </p:nvSpPr>
        <p:spPr>
          <a:xfrm>
            <a:off x="107950" y="146050"/>
            <a:ext cx="5705475" cy="460375"/>
          </a:xfrm>
          <a:prstGeom prst="rect">
            <a:avLst/>
          </a:prstGeom>
          <a:solidFill>
            <a:srgbClr val="0000FF"/>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一步生长曲线（</a:t>
            </a:r>
            <a:r>
              <a:rPr lang="en-US" altLang="zh-CN" sz="2400" b="1" dirty="0">
                <a:ea typeface="黑体" panose="02010609060101010101" pitchFamily="49" charset="-122"/>
              </a:rPr>
              <a:t>one step growth curve）</a:t>
            </a:r>
            <a:endParaRPr lang="zh-CN" altLang="en-US" sz="2400" b="1" dirty="0">
              <a:ea typeface="黑体" panose="02010609060101010101" pitchFamily="49" charset="-122"/>
            </a:endParaRPr>
          </a:p>
        </p:txBody>
      </p:sp>
      <p:sp>
        <p:nvSpPr>
          <p:cNvPr id="941061" name="Text Box 5"/>
          <p:cNvSpPr txBox="1"/>
          <p:nvPr/>
        </p:nvSpPr>
        <p:spPr>
          <a:xfrm>
            <a:off x="1077913" y="946150"/>
            <a:ext cx="644525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噬菌体复制研究→→→ 动植物病毒的复制研究</a:t>
            </a:r>
            <a:endParaRPr lang="zh-CN" altLang="en-US" sz="2400" b="1" dirty="0">
              <a:ea typeface="黑体" panose="02010609060101010101" pitchFamily="49" charset="-122"/>
            </a:endParaRPr>
          </a:p>
        </p:txBody>
      </p:sp>
      <p:sp>
        <p:nvSpPr>
          <p:cNvPr id="941062" name="Text Box 6"/>
          <p:cNvSpPr txBox="1"/>
          <p:nvPr/>
        </p:nvSpPr>
        <p:spPr>
          <a:xfrm>
            <a:off x="306388" y="1455738"/>
            <a:ext cx="8440737" cy="2309812"/>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以适量的病毒接种于标准培养的高浓度的敏感细胞，待病毒吸附后，</a:t>
            </a:r>
            <a:r>
              <a:rPr lang="zh-CN" altLang="en-US" sz="2400" b="1" dirty="0">
                <a:solidFill>
                  <a:srgbClr val="00FFFF"/>
                </a:solidFill>
                <a:ea typeface="黑体" panose="02010609060101010101" pitchFamily="49" charset="-122"/>
              </a:rPr>
              <a:t>离心除去未吸附的病毒，或以抗病毒抗血清处理病毒—细胞培养物</a:t>
            </a:r>
            <a:r>
              <a:rPr lang="zh-CN" altLang="en-US" sz="2400" b="1" dirty="0">
                <a:ea typeface="黑体" panose="02010609060101010101" pitchFamily="49" charset="-122"/>
              </a:rPr>
              <a:t>以建立同步感染，然后继续培养并定时取样测定培养物中的病毒效价，并以感染时间为横坐标，病毒的感染效价为纵坐标，绘制出病毒特征性的繁殖曲线，即</a:t>
            </a:r>
            <a:r>
              <a:rPr lang="zh-CN" altLang="en-US" sz="2400" b="1" dirty="0">
                <a:solidFill>
                  <a:schemeClr val="folHlink"/>
                </a:solidFill>
                <a:ea typeface="黑体" panose="02010609060101010101" pitchFamily="49" charset="-122"/>
              </a:rPr>
              <a:t>一步生长曲线</a:t>
            </a:r>
            <a:r>
              <a:rPr lang="zh-CN" altLang="en-US" sz="2400" b="1" dirty="0">
                <a:ea typeface="黑体" panose="02010609060101010101" pitchFamily="49" charset="-122"/>
              </a:rPr>
              <a:t>。</a:t>
            </a:r>
            <a:endParaRPr lang="zh-CN" altLang="en-US" sz="2400" b="1" dirty="0">
              <a:ea typeface="黑体" panose="02010609060101010101" pitchFamily="49" charset="-122"/>
            </a:endParaRPr>
          </a:p>
        </p:txBody>
      </p:sp>
      <p:sp>
        <p:nvSpPr>
          <p:cNvPr id="941063" name="Text Box 7"/>
          <p:cNvSpPr txBox="1"/>
          <p:nvPr/>
        </p:nvSpPr>
        <p:spPr>
          <a:xfrm>
            <a:off x="533400" y="4443413"/>
            <a:ext cx="6681788" cy="8302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ea typeface="黑体" panose="02010609060101010101" pitchFamily="49" charset="-122"/>
              </a:rPr>
              <a:t>不同病毒的潜伏期长短不同，</a:t>
            </a:r>
            <a:r>
              <a:rPr lang="zh-CN" altLang="en-US" sz="2400" b="1" dirty="0">
                <a:solidFill>
                  <a:schemeClr val="folHlink"/>
                </a:solidFill>
                <a:ea typeface="黑体" panose="02010609060101010101" pitchFamily="49" charset="-122"/>
              </a:rPr>
              <a:t>噬菌体</a:t>
            </a:r>
            <a:r>
              <a:rPr lang="zh-CN" altLang="en-US" sz="2400" b="1" dirty="0">
                <a:ea typeface="黑体" panose="02010609060101010101" pitchFamily="49" charset="-122"/>
              </a:rPr>
              <a:t>以</a:t>
            </a:r>
            <a:r>
              <a:rPr lang="zh-CN" altLang="en-US" sz="2400" b="1" dirty="0">
                <a:solidFill>
                  <a:schemeClr val="accent1"/>
                </a:solidFill>
                <a:ea typeface="黑体" panose="02010609060101010101" pitchFamily="49" charset="-122"/>
              </a:rPr>
              <a:t>分钟</a:t>
            </a:r>
            <a:r>
              <a:rPr lang="zh-CN" altLang="en-US" sz="2400" b="1" dirty="0">
                <a:ea typeface="黑体" panose="02010609060101010101" pitchFamily="49" charset="-122"/>
              </a:rPr>
              <a:t>计，</a:t>
            </a:r>
            <a:endParaRPr lang="zh-CN" altLang="en-US" sz="2400" b="1" dirty="0">
              <a:ea typeface="黑体" panose="02010609060101010101" pitchFamily="49" charset="-122"/>
            </a:endParaRPr>
          </a:p>
          <a:p>
            <a:pPr marL="0" lvl="0" indent="0">
              <a:spcBef>
                <a:spcPct val="0"/>
              </a:spcBef>
              <a:buNone/>
            </a:pPr>
            <a:r>
              <a:rPr lang="zh-CN" altLang="en-US" sz="2400" b="1" dirty="0">
                <a:ea typeface="黑体" panose="02010609060101010101" pitchFamily="49" charset="-122"/>
              </a:rPr>
              <a:t>                      </a:t>
            </a:r>
            <a:r>
              <a:rPr lang="zh-CN" altLang="en-US" sz="2400" b="1" dirty="0">
                <a:solidFill>
                  <a:schemeClr val="folHlink"/>
                </a:solidFill>
                <a:ea typeface="黑体" panose="02010609060101010101" pitchFamily="49" charset="-122"/>
              </a:rPr>
              <a:t>动植物病毒</a:t>
            </a:r>
            <a:r>
              <a:rPr lang="zh-CN" altLang="en-US" sz="2400" b="1" dirty="0">
                <a:ea typeface="黑体" panose="02010609060101010101" pitchFamily="49" charset="-122"/>
              </a:rPr>
              <a:t>以</a:t>
            </a:r>
            <a:r>
              <a:rPr lang="zh-CN" altLang="en-US" sz="2400" b="1" dirty="0">
                <a:solidFill>
                  <a:schemeClr val="accent1"/>
                </a:solidFill>
                <a:ea typeface="黑体" panose="02010609060101010101" pitchFamily="49" charset="-122"/>
              </a:rPr>
              <a:t>小时</a:t>
            </a:r>
            <a:r>
              <a:rPr lang="zh-CN" altLang="en-US" sz="2400" b="1" dirty="0">
                <a:ea typeface="黑体" panose="02010609060101010101" pitchFamily="49" charset="-122"/>
              </a:rPr>
              <a:t>或</a:t>
            </a:r>
            <a:r>
              <a:rPr lang="zh-CN" altLang="en-US" sz="2400" b="1" dirty="0">
                <a:solidFill>
                  <a:schemeClr val="accent1"/>
                </a:solidFill>
                <a:ea typeface="黑体" panose="02010609060101010101" pitchFamily="49" charset="-122"/>
              </a:rPr>
              <a:t>天</a:t>
            </a:r>
            <a:r>
              <a:rPr lang="zh-CN" altLang="en-US" sz="2400" b="1" dirty="0">
                <a:ea typeface="黑体" panose="02010609060101010101" pitchFamily="49" charset="-122"/>
              </a:rPr>
              <a:t>计。</a:t>
            </a:r>
            <a:endParaRPr lang="zh-CN" altLang="en-US" sz="2400" dirty="0">
              <a:ea typeface="黑体" panose="02010609060101010101" pitchFamily="49" charset="-122"/>
            </a:endParaRPr>
          </a:p>
        </p:txBody>
      </p:sp>
      <p:sp>
        <p:nvSpPr>
          <p:cNvPr id="941064" name="Rectangle 8"/>
          <p:cNvSpPr/>
          <p:nvPr/>
        </p:nvSpPr>
        <p:spPr>
          <a:xfrm>
            <a:off x="304800" y="3886200"/>
            <a:ext cx="1419225" cy="466725"/>
          </a:xfrm>
          <a:prstGeom prst="rect">
            <a:avLst/>
          </a:prstGeom>
          <a:solidFill>
            <a:srgbClr val="000080"/>
          </a:solidFill>
          <a:ln w="9525" cap="flat" cmpd="sng">
            <a:solidFill>
              <a:srgbClr val="FF00FF"/>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潜伏期：</a:t>
            </a:r>
            <a:endParaRPr lang="zh-CN" altLang="en-US" sz="2400" dirty="0">
              <a:ea typeface="黑体" panose="02010609060101010101" pitchFamily="49" charset="-122"/>
            </a:endParaRPr>
          </a:p>
        </p:txBody>
      </p:sp>
      <p:sp>
        <p:nvSpPr>
          <p:cNvPr id="941065" name="Text Box 9"/>
          <p:cNvSpPr txBox="1"/>
          <p:nvPr/>
        </p:nvSpPr>
        <p:spPr>
          <a:xfrm>
            <a:off x="431800" y="5983288"/>
            <a:ext cx="7737475"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ea typeface="黑体" panose="02010609060101010101" pitchFamily="49" charset="-122"/>
              </a:rPr>
              <a:t>噬菌体</a:t>
            </a:r>
            <a:r>
              <a:rPr lang="zh-CN" altLang="en-US" sz="1800" b="1" dirty="0">
                <a:ea typeface="黑体" panose="02010609060101010101" pitchFamily="49" charset="-122"/>
              </a:rPr>
              <a:t>：</a:t>
            </a:r>
            <a:r>
              <a:rPr lang="zh-CN" altLang="en-US" sz="2800" b="1" dirty="0">
                <a:solidFill>
                  <a:schemeClr val="accent1"/>
                </a:solidFill>
                <a:ea typeface="黑体" panose="02010609060101010101" pitchFamily="49" charset="-122"/>
              </a:rPr>
              <a:t>几十到上百</a:t>
            </a:r>
            <a:r>
              <a:rPr lang="zh-CN" altLang="en-US" sz="2400" b="1" dirty="0">
                <a:ea typeface="黑体" panose="02010609060101010101" pitchFamily="49" charset="-122"/>
              </a:rPr>
              <a:t>，</a:t>
            </a:r>
            <a:r>
              <a:rPr lang="zh-CN" altLang="en-US" sz="2800" b="1" dirty="0">
                <a:solidFill>
                  <a:schemeClr val="folHlink"/>
                </a:solidFill>
                <a:ea typeface="黑体" panose="02010609060101010101" pitchFamily="49" charset="-122"/>
              </a:rPr>
              <a:t>动植物病毒</a:t>
            </a:r>
            <a:r>
              <a:rPr lang="zh-CN" altLang="en-US" sz="1800" b="1" dirty="0">
                <a:ea typeface="黑体" panose="02010609060101010101" pitchFamily="49" charset="-122"/>
              </a:rPr>
              <a:t>：</a:t>
            </a:r>
            <a:r>
              <a:rPr lang="zh-CN" altLang="en-US" sz="2800" b="1" dirty="0">
                <a:solidFill>
                  <a:schemeClr val="accent1"/>
                </a:solidFill>
                <a:ea typeface="黑体" panose="02010609060101010101" pitchFamily="49" charset="-122"/>
              </a:rPr>
              <a:t>数百乃至上万</a:t>
            </a:r>
            <a:endParaRPr lang="zh-CN" altLang="en-US" sz="2400" dirty="0">
              <a:ea typeface="黑体" panose="02010609060101010101" pitchFamily="49" charset="-122"/>
            </a:endParaRPr>
          </a:p>
        </p:txBody>
      </p:sp>
      <p:sp>
        <p:nvSpPr>
          <p:cNvPr id="941066" name="Rectangle 10"/>
          <p:cNvSpPr/>
          <p:nvPr/>
        </p:nvSpPr>
        <p:spPr>
          <a:xfrm>
            <a:off x="304800" y="5381625"/>
            <a:ext cx="7918450" cy="461963"/>
          </a:xfrm>
          <a:prstGeom prst="rect">
            <a:avLst/>
          </a:prstGeom>
          <a:solidFill>
            <a:srgbClr val="000080"/>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裂解量：每个受染细胞所产生的子代病毒颗粒的平均数目</a:t>
            </a:r>
            <a:endParaRPr lang="zh-CN" altLang="en-US" sz="24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1061"/>
                                        </p:tgtEl>
                                        <p:attrNameLst>
                                          <p:attrName>style.visibility</p:attrName>
                                        </p:attrNameLst>
                                      </p:cBhvr>
                                      <p:to>
                                        <p:strVal val="visible"/>
                                      </p:to>
                                    </p:set>
                                    <p:anim calcmode="lin" valueType="num">
                                      <p:cBhvr additive="base">
                                        <p:cTn id="7" dur="500" fill="hold"/>
                                        <p:tgtEl>
                                          <p:spTgt spid="941061"/>
                                        </p:tgtEl>
                                        <p:attrNameLst>
                                          <p:attrName>ppt_x</p:attrName>
                                        </p:attrNameLst>
                                      </p:cBhvr>
                                      <p:tavLst>
                                        <p:tav tm="0">
                                          <p:val>
                                            <p:strVal val="0-#ppt_w/2"/>
                                          </p:val>
                                        </p:tav>
                                        <p:tav tm="100000">
                                          <p:val>
                                            <p:strVal val="#ppt_x"/>
                                          </p:val>
                                        </p:tav>
                                      </p:tavLst>
                                    </p:anim>
                                    <p:anim calcmode="lin" valueType="num">
                                      <p:cBhvr additive="base">
                                        <p:cTn id="8" dur="500" fill="hold"/>
                                        <p:tgtEl>
                                          <p:spTgt spid="94106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941062"/>
                                        </p:tgtEl>
                                        <p:attrNameLst>
                                          <p:attrName>style.visibility</p:attrName>
                                        </p:attrNameLst>
                                      </p:cBhvr>
                                      <p:to>
                                        <p:strVal val="visible"/>
                                      </p:to>
                                    </p:set>
                                    <p:anim calcmode="lin" valueType="num">
                                      <p:cBhvr additive="base">
                                        <p:cTn id="13" dur="500" fill="hold"/>
                                        <p:tgtEl>
                                          <p:spTgt spid="941062"/>
                                        </p:tgtEl>
                                        <p:attrNameLst>
                                          <p:attrName>ppt_x</p:attrName>
                                        </p:attrNameLst>
                                      </p:cBhvr>
                                      <p:tavLst>
                                        <p:tav tm="0">
                                          <p:val>
                                            <p:strVal val="#ppt_x"/>
                                          </p:val>
                                        </p:tav>
                                        <p:tav tm="100000">
                                          <p:val>
                                            <p:strVal val="#ppt_x"/>
                                          </p:val>
                                        </p:tav>
                                      </p:tavLst>
                                    </p:anim>
                                    <p:anim calcmode="lin" valueType="num">
                                      <p:cBhvr additive="base">
                                        <p:cTn id="14" dur="500" fill="hold"/>
                                        <p:tgtEl>
                                          <p:spTgt spid="94106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41064"/>
                                        </p:tgtEl>
                                        <p:attrNameLst>
                                          <p:attrName>style.visibility</p:attrName>
                                        </p:attrNameLst>
                                      </p:cBhvr>
                                      <p:to>
                                        <p:strVal val="visible"/>
                                      </p:to>
                                    </p:set>
                                    <p:anim calcmode="lin" valueType="num">
                                      <p:cBhvr additive="base">
                                        <p:cTn id="19" dur="500" fill="hold"/>
                                        <p:tgtEl>
                                          <p:spTgt spid="941064"/>
                                        </p:tgtEl>
                                        <p:attrNameLst>
                                          <p:attrName>ppt_x</p:attrName>
                                        </p:attrNameLst>
                                      </p:cBhvr>
                                      <p:tavLst>
                                        <p:tav tm="0">
                                          <p:val>
                                            <p:strVal val="1+#ppt_w/2"/>
                                          </p:val>
                                        </p:tav>
                                        <p:tav tm="100000">
                                          <p:val>
                                            <p:strVal val="#ppt_x"/>
                                          </p:val>
                                        </p:tav>
                                      </p:tavLst>
                                    </p:anim>
                                    <p:anim calcmode="lin" valueType="num">
                                      <p:cBhvr additive="base">
                                        <p:cTn id="20" dur="500" fill="hold"/>
                                        <p:tgtEl>
                                          <p:spTgt spid="94106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3" presetClass="entr" presetSubtype="32" fill="hold" grpId="0" nodeType="afterEffect">
                                  <p:stCondLst>
                                    <p:cond delay="0"/>
                                  </p:stCondLst>
                                  <p:childTnLst>
                                    <p:set>
                                      <p:cBhvr>
                                        <p:cTn id="23" dur="1" fill="hold">
                                          <p:stCondLst>
                                            <p:cond delay="0"/>
                                          </p:stCondLst>
                                        </p:cTn>
                                        <p:tgtEl>
                                          <p:spTgt spid="941063"/>
                                        </p:tgtEl>
                                        <p:attrNameLst>
                                          <p:attrName>style.visibility</p:attrName>
                                        </p:attrNameLst>
                                      </p:cBhvr>
                                      <p:to>
                                        <p:strVal val="visible"/>
                                      </p:to>
                                    </p:set>
                                    <p:anim calcmode="lin" valueType="num">
                                      <p:cBhvr>
                                        <p:cTn id="24" dur="500" fill="hold"/>
                                        <p:tgtEl>
                                          <p:spTgt spid="941063"/>
                                        </p:tgtEl>
                                        <p:attrNameLst>
                                          <p:attrName>ppt_w</p:attrName>
                                        </p:attrNameLst>
                                      </p:cBhvr>
                                      <p:tavLst>
                                        <p:tav tm="0">
                                          <p:val>
                                            <p:strVal val="4*#ppt_w"/>
                                          </p:val>
                                        </p:tav>
                                        <p:tav tm="100000">
                                          <p:val>
                                            <p:strVal val="#ppt_w"/>
                                          </p:val>
                                        </p:tav>
                                      </p:tavLst>
                                    </p:anim>
                                    <p:anim calcmode="lin" valueType="num">
                                      <p:cBhvr>
                                        <p:cTn id="25" dur="500" fill="hold"/>
                                        <p:tgtEl>
                                          <p:spTgt spid="941063"/>
                                        </p:tgtEl>
                                        <p:attrNameLst>
                                          <p:attrName>ppt_h</p:attrName>
                                        </p:attrNameLst>
                                      </p:cBhvr>
                                      <p:tavLst>
                                        <p:tav tm="0">
                                          <p:val>
                                            <p:strVal val="4*#ppt_h"/>
                                          </p:val>
                                        </p:tav>
                                        <p:tav tm="100000">
                                          <p:val>
                                            <p:strVal val="#ppt_h"/>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941066"/>
                                        </p:tgtEl>
                                        <p:attrNameLst>
                                          <p:attrName>style.visibility</p:attrName>
                                        </p:attrNameLst>
                                      </p:cBhvr>
                                      <p:to>
                                        <p:strVal val="visible"/>
                                      </p:to>
                                    </p:set>
                                    <p:anim calcmode="lin" valueType="num">
                                      <p:cBhvr additive="base">
                                        <p:cTn id="30" dur="500" fill="hold"/>
                                        <p:tgtEl>
                                          <p:spTgt spid="941066"/>
                                        </p:tgtEl>
                                        <p:attrNameLst>
                                          <p:attrName>ppt_x</p:attrName>
                                        </p:attrNameLst>
                                      </p:cBhvr>
                                      <p:tavLst>
                                        <p:tav tm="0">
                                          <p:val>
                                            <p:strVal val="1+#ppt_w/2"/>
                                          </p:val>
                                        </p:tav>
                                        <p:tav tm="100000">
                                          <p:val>
                                            <p:strVal val="#ppt_x"/>
                                          </p:val>
                                        </p:tav>
                                      </p:tavLst>
                                    </p:anim>
                                    <p:anim calcmode="lin" valueType="num">
                                      <p:cBhvr additive="base">
                                        <p:cTn id="31" dur="500" fill="hold"/>
                                        <p:tgtEl>
                                          <p:spTgt spid="941066"/>
                                        </p:tgtEl>
                                        <p:attrNameLst>
                                          <p:attrName>ppt_y</p:attrName>
                                        </p:attrNameLst>
                                      </p:cBhvr>
                                      <p:tavLst>
                                        <p:tav tm="0">
                                          <p:val>
                                            <p:strVal val="#ppt_y"/>
                                          </p:val>
                                        </p:tav>
                                        <p:tav tm="100000">
                                          <p:val>
                                            <p:strVal val="#ppt_y"/>
                                          </p:val>
                                        </p:tav>
                                      </p:tavLst>
                                    </p:anim>
                                  </p:childTnLst>
                                </p:cTn>
                              </p:par>
                            </p:childTnLst>
                          </p:cTn>
                        </p:par>
                        <p:par>
                          <p:cTn id="32" fill="hold">
                            <p:stCondLst>
                              <p:cond delay="500"/>
                            </p:stCondLst>
                            <p:childTnLst>
                              <p:par>
                                <p:cTn id="33" presetID="5" presetClass="entr" presetSubtype="10" fill="hold" grpId="0" nodeType="afterEffect">
                                  <p:stCondLst>
                                    <p:cond delay="0"/>
                                  </p:stCondLst>
                                  <p:childTnLst>
                                    <p:set>
                                      <p:cBhvr>
                                        <p:cTn id="34" dur="1" fill="hold">
                                          <p:stCondLst>
                                            <p:cond delay="0"/>
                                          </p:stCondLst>
                                        </p:cTn>
                                        <p:tgtEl>
                                          <p:spTgt spid="941065"/>
                                        </p:tgtEl>
                                        <p:attrNameLst>
                                          <p:attrName>style.visibility</p:attrName>
                                        </p:attrNameLst>
                                      </p:cBhvr>
                                      <p:to>
                                        <p:strVal val="visible"/>
                                      </p:to>
                                    </p:set>
                                    <p:animEffect transition="in" filter="checkerboard(across)">
                                      <p:cBhvr>
                                        <p:cTn id="35" dur="500"/>
                                        <p:tgtEl>
                                          <p:spTgt spid="9410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1061" grpId="0"/>
      <p:bldP spid="941062" grpId="0" animBg="1"/>
      <p:bldP spid="941063" grpId="0"/>
      <p:bldP spid="941064" grpId="0" animBg="1"/>
      <p:bldP spid="941065" grpId="0"/>
      <p:bldP spid="94106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Text Box 2"/>
          <p:cNvSpPr txBox="1"/>
          <p:nvPr/>
        </p:nvSpPr>
        <p:spPr>
          <a:xfrm>
            <a:off x="5867400" y="0"/>
            <a:ext cx="32781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四、病毒的培养和纯化</a:t>
            </a:r>
            <a:endParaRPr lang="zh-CN" altLang="en-US" sz="2800" b="1" dirty="0">
              <a:ea typeface="黑体" panose="02010609060101010101" pitchFamily="49" charset="-122"/>
            </a:endParaRPr>
          </a:p>
        </p:txBody>
      </p:sp>
      <p:sp>
        <p:nvSpPr>
          <p:cNvPr id="40963" name="Text Box 3"/>
          <p:cNvSpPr txBox="1"/>
          <p:nvPr/>
        </p:nvSpPr>
        <p:spPr>
          <a:xfrm>
            <a:off x="4572000" y="685800"/>
            <a:ext cx="238601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（参见</a:t>
            </a:r>
            <a:r>
              <a:rPr lang="en-US" altLang="zh-CN" sz="2800" b="1" dirty="0">
                <a:solidFill>
                  <a:schemeClr val="accent1"/>
                </a:solidFill>
                <a:ea typeface="黑体" panose="02010609060101010101" pitchFamily="49" charset="-122"/>
              </a:rPr>
              <a:t>P155</a:t>
            </a:r>
            <a:r>
              <a:rPr lang="zh-CN" altLang="en-US" sz="2800" b="1" dirty="0">
                <a:solidFill>
                  <a:schemeClr val="accent1"/>
                </a:solidFill>
                <a:ea typeface="黑体" panose="02010609060101010101" pitchFamily="49" charset="-122"/>
              </a:rPr>
              <a:t>）</a:t>
            </a:r>
            <a:endParaRPr lang="zh-CN" altLang="en-US" sz="2800" b="1" dirty="0">
              <a:ea typeface="黑体" panose="02010609060101010101" pitchFamily="49" charset="-122"/>
            </a:endParaRPr>
          </a:p>
        </p:txBody>
      </p:sp>
      <p:sp>
        <p:nvSpPr>
          <p:cNvPr id="40964" name="Text Box 4"/>
          <p:cNvSpPr txBox="1"/>
          <p:nvPr/>
        </p:nvSpPr>
        <p:spPr>
          <a:xfrm>
            <a:off x="304800" y="685800"/>
            <a:ext cx="21748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1、病毒的培养</a:t>
            </a:r>
            <a:endParaRPr lang="zh-CN" altLang="en-US" sz="2400" b="1" dirty="0">
              <a:ea typeface="黑体" panose="02010609060101010101" pitchFamily="49" charset="-122"/>
            </a:endParaRPr>
          </a:p>
        </p:txBody>
      </p:sp>
      <p:sp>
        <p:nvSpPr>
          <p:cNvPr id="40965" name="Text Box 5"/>
          <p:cNvSpPr txBox="1"/>
          <p:nvPr/>
        </p:nvSpPr>
        <p:spPr>
          <a:xfrm>
            <a:off x="288925" y="2078038"/>
            <a:ext cx="1419225"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动物病毒</a:t>
            </a:r>
            <a:endParaRPr lang="zh-CN" altLang="en-US" sz="2400" b="1" dirty="0">
              <a:ea typeface="黑体" panose="02010609060101010101" pitchFamily="49" charset="-122"/>
            </a:endParaRPr>
          </a:p>
        </p:txBody>
      </p:sp>
      <p:sp>
        <p:nvSpPr>
          <p:cNvPr id="40966" name="AutoShape 6"/>
          <p:cNvSpPr/>
          <p:nvPr/>
        </p:nvSpPr>
        <p:spPr>
          <a:xfrm>
            <a:off x="1905000" y="2286000"/>
            <a:ext cx="533400" cy="152400"/>
          </a:xfrm>
          <a:prstGeom prst="rightArrow">
            <a:avLst>
              <a:gd name="adj1" fmla="val 50000"/>
              <a:gd name="adj2" fmla="val 87500"/>
            </a:avLst>
          </a:prstGeom>
          <a:solidFill>
            <a:schemeClr val="accent1"/>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40967" name="AutoShape 7"/>
          <p:cNvSpPr/>
          <p:nvPr/>
        </p:nvSpPr>
        <p:spPr>
          <a:xfrm>
            <a:off x="2590800" y="1752600"/>
            <a:ext cx="228600" cy="1219200"/>
          </a:xfrm>
          <a:prstGeom prst="leftBrace">
            <a:avLst>
              <a:gd name="adj1" fmla="val 44444"/>
              <a:gd name="adj2" fmla="val 50000"/>
            </a:avLst>
          </a:prstGeom>
          <a:noFill/>
          <a:ln w="28575" cap="flat" cmpd="sng">
            <a:solidFill>
              <a:srgbClr val="008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40968" name="Text Box 8"/>
          <p:cNvSpPr txBox="1"/>
          <p:nvPr/>
        </p:nvSpPr>
        <p:spPr>
          <a:xfrm>
            <a:off x="3092450" y="1524000"/>
            <a:ext cx="14097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99"/>
                </a:solidFill>
                <a:ea typeface="黑体" panose="02010609060101010101" pitchFamily="49" charset="-122"/>
              </a:rPr>
              <a:t>实验动物</a:t>
            </a:r>
            <a:endParaRPr lang="zh-CN" altLang="en-US" sz="2400" b="1" dirty="0">
              <a:ea typeface="黑体" panose="02010609060101010101" pitchFamily="49" charset="-122"/>
            </a:endParaRPr>
          </a:p>
        </p:txBody>
      </p:sp>
      <p:sp>
        <p:nvSpPr>
          <p:cNvPr id="40969" name="Text Box 9"/>
          <p:cNvSpPr txBox="1"/>
          <p:nvPr/>
        </p:nvSpPr>
        <p:spPr>
          <a:xfrm>
            <a:off x="3124200" y="2133600"/>
            <a:ext cx="7969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99"/>
                </a:solidFill>
                <a:ea typeface="黑体" panose="02010609060101010101" pitchFamily="49" charset="-122"/>
              </a:rPr>
              <a:t>鸡胚</a:t>
            </a:r>
            <a:endParaRPr lang="zh-CN" altLang="en-US" sz="2400" b="1" dirty="0">
              <a:ea typeface="黑体" panose="02010609060101010101" pitchFamily="49" charset="-122"/>
            </a:endParaRPr>
          </a:p>
        </p:txBody>
      </p:sp>
      <p:sp>
        <p:nvSpPr>
          <p:cNvPr id="40970" name="Text Box 10"/>
          <p:cNvSpPr txBox="1"/>
          <p:nvPr/>
        </p:nvSpPr>
        <p:spPr>
          <a:xfrm>
            <a:off x="3048000" y="2819400"/>
            <a:ext cx="20224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99"/>
                </a:solidFill>
                <a:ea typeface="黑体" panose="02010609060101010101" pitchFamily="49" charset="-122"/>
              </a:rPr>
              <a:t>多种细胞培养</a:t>
            </a:r>
            <a:endParaRPr lang="zh-CN" altLang="en-US" sz="2400" b="1" dirty="0">
              <a:ea typeface="黑体" panose="02010609060101010101" pitchFamily="49"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Text Box 2"/>
          <p:cNvSpPr txBox="1"/>
          <p:nvPr/>
        </p:nvSpPr>
        <p:spPr>
          <a:xfrm>
            <a:off x="5867400" y="0"/>
            <a:ext cx="32781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四、病毒的培养和纯化</a:t>
            </a:r>
            <a:endParaRPr lang="zh-CN" altLang="en-US" sz="2800" b="1" dirty="0">
              <a:ea typeface="黑体" panose="02010609060101010101" pitchFamily="49" charset="-122"/>
            </a:endParaRPr>
          </a:p>
        </p:txBody>
      </p:sp>
      <p:sp>
        <p:nvSpPr>
          <p:cNvPr id="43011" name="Text Box 4"/>
          <p:cNvSpPr txBox="1"/>
          <p:nvPr/>
        </p:nvSpPr>
        <p:spPr>
          <a:xfrm>
            <a:off x="304800" y="685800"/>
            <a:ext cx="21748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1、病毒的培养</a:t>
            </a:r>
            <a:endParaRPr lang="zh-CN" altLang="en-US" sz="2400" b="1" dirty="0">
              <a:ea typeface="黑体" panose="02010609060101010101" pitchFamily="49" charset="-122"/>
            </a:endParaRPr>
          </a:p>
        </p:txBody>
      </p:sp>
      <p:pic>
        <p:nvPicPr>
          <p:cNvPr id="641029" name="Picture 5" descr="flz-f6"/>
          <p:cNvPicPr>
            <a:picLocks noChangeAspect="1"/>
          </p:cNvPicPr>
          <p:nvPr/>
        </p:nvPicPr>
        <p:blipFill>
          <a:blip r:embed="rId1"/>
          <a:stretch>
            <a:fillRect/>
          </a:stretch>
        </p:blipFill>
        <p:spPr>
          <a:xfrm>
            <a:off x="0" y="0"/>
            <a:ext cx="6718300" cy="7162800"/>
          </a:xfrm>
          <a:prstGeom prst="rect">
            <a:avLst/>
          </a:prstGeom>
          <a:noFill/>
          <a:ln w="9525">
            <a:noFill/>
          </a:ln>
        </p:spPr>
      </p:pic>
      <p:sp>
        <p:nvSpPr>
          <p:cNvPr id="641031" name="Text Box 7"/>
          <p:cNvSpPr txBox="1"/>
          <p:nvPr/>
        </p:nvSpPr>
        <p:spPr>
          <a:xfrm>
            <a:off x="5148263" y="644525"/>
            <a:ext cx="3960812" cy="3416300"/>
          </a:xfrm>
          <a:prstGeom prst="rect">
            <a:avLst/>
          </a:prstGeom>
          <a:solidFill>
            <a:schemeClr val="bg2"/>
          </a:solidFill>
          <a:ln w="9525" cap="flat" cmpd="sng">
            <a:solidFill>
              <a:srgbClr val="008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大多数动物病毒感染敏感细胞培养能引起其显微表现的改变，即产生致细胞病变效应（</a:t>
            </a:r>
            <a:r>
              <a:rPr lang="en-US" altLang="zh-CN" sz="2400" b="1" dirty="0">
                <a:ea typeface="黑体" panose="02010609060101010101" pitchFamily="49" charset="-122"/>
              </a:rPr>
              <a:t>cytopathic effect,CPE），</a:t>
            </a:r>
            <a:r>
              <a:rPr lang="zh-CN" altLang="en-US" sz="2400" b="1" dirty="0">
                <a:ea typeface="黑体" panose="02010609060101010101" pitchFamily="49" charset="-122"/>
              </a:rPr>
              <a:t>例如细胞聚集成团、肿大、圆缩、脱落，细胞融合形成多核细胞，细胞内出现包涵体（</a:t>
            </a:r>
            <a:r>
              <a:rPr lang="en-US" altLang="zh-CN" sz="2400" b="1" dirty="0">
                <a:ea typeface="黑体" panose="02010609060101010101" pitchFamily="49" charset="-122"/>
              </a:rPr>
              <a:t>inclusion body），</a:t>
            </a:r>
            <a:r>
              <a:rPr lang="zh-CN" altLang="en-US" sz="2400" b="1" dirty="0">
                <a:ea typeface="黑体" panose="02010609060101010101" pitchFamily="49" charset="-122"/>
              </a:rPr>
              <a:t>乃至细胞裂解等。 </a:t>
            </a:r>
            <a:endParaRPr lang="zh-CN" altLang="en-US" sz="2400" b="1" dirty="0">
              <a:ea typeface="黑体" panose="02010609060101010101" pitchFamily="49" charset="-122"/>
            </a:endParaRPr>
          </a:p>
        </p:txBody>
      </p:sp>
      <p:sp>
        <p:nvSpPr>
          <p:cNvPr id="641030" name="Text Box 6"/>
          <p:cNvSpPr txBox="1"/>
          <p:nvPr/>
        </p:nvSpPr>
        <p:spPr>
          <a:xfrm>
            <a:off x="5143500" y="4610100"/>
            <a:ext cx="3867150" cy="1938338"/>
          </a:xfrm>
          <a:prstGeom prst="rect">
            <a:avLst/>
          </a:prstGeom>
          <a:solidFill>
            <a:schemeClr val="bg2"/>
          </a:solidFill>
          <a:ln w="25400" cap="flat" cmpd="sng">
            <a:solidFill>
              <a:schemeClr val="tx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若标本经过适当稀释进行接种并辅以染色处理，病毒可在培养的细胞单层上形成肉眼可见的局部病损区域，即</a:t>
            </a:r>
            <a:r>
              <a:rPr lang="zh-CN" altLang="en-US" sz="2400" b="1" u="sng" dirty="0">
                <a:solidFill>
                  <a:schemeClr val="tx2"/>
                </a:solidFill>
                <a:ea typeface="黑体" panose="02010609060101010101" pitchFamily="49" charset="-122"/>
              </a:rPr>
              <a:t>蚀斑</a:t>
            </a:r>
            <a:r>
              <a:rPr lang="zh-CN" altLang="en-US" sz="2400" b="1" dirty="0">
                <a:ea typeface="黑体" panose="02010609060101010101" pitchFamily="49" charset="-122"/>
              </a:rPr>
              <a:t>（</a:t>
            </a:r>
            <a:r>
              <a:rPr lang="en-US" altLang="zh-CN" sz="2400" b="1" dirty="0">
                <a:ea typeface="黑体" panose="02010609060101010101" pitchFamily="49" charset="-122"/>
              </a:rPr>
              <a:t>plaque）</a:t>
            </a:r>
            <a:r>
              <a:rPr lang="zh-CN" altLang="en-US" sz="2400" b="1" dirty="0">
                <a:ea typeface="黑体" panose="02010609060101010101" pitchFamily="49" charset="-122"/>
              </a:rPr>
              <a:t>或称</a:t>
            </a:r>
            <a:r>
              <a:rPr lang="zh-CN" altLang="en-US" sz="2400" b="1" u="sng" dirty="0">
                <a:solidFill>
                  <a:schemeClr val="tx2"/>
                </a:solidFill>
                <a:ea typeface="黑体" panose="02010609060101010101" pitchFamily="49" charset="-122"/>
              </a:rPr>
              <a:t>空斑</a:t>
            </a:r>
            <a:r>
              <a:rPr lang="zh-CN" altLang="en-US" sz="2400" b="1" dirty="0">
                <a:ea typeface="黑体" panose="02010609060101010101" pitchFamily="49" charset="-122"/>
              </a:rPr>
              <a:t>。</a:t>
            </a:r>
            <a:endParaRPr lang="zh-CN" altLang="en-US" sz="24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1029"/>
                                        </p:tgtEl>
                                        <p:attrNameLst>
                                          <p:attrName>style.visibility</p:attrName>
                                        </p:attrNameLst>
                                      </p:cBhvr>
                                      <p:to>
                                        <p:strVal val="visible"/>
                                      </p:to>
                                    </p:set>
                                    <p:anim calcmode="lin" valueType="num">
                                      <p:cBhvr additive="base">
                                        <p:cTn id="7" dur="500" fill="hold"/>
                                        <p:tgtEl>
                                          <p:spTgt spid="641029"/>
                                        </p:tgtEl>
                                        <p:attrNameLst>
                                          <p:attrName>ppt_x</p:attrName>
                                        </p:attrNameLst>
                                      </p:cBhvr>
                                      <p:tavLst>
                                        <p:tav tm="0">
                                          <p:val>
                                            <p:strVal val="0-#ppt_w/2"/>
                                          </p:val>
                                        </p:tav>
                                        <p:tav tm="100000">
                                          <p:val>
                                            <p:strVal val="#ppt_x"/>
                                          </p:val>
                                        </p:tav>
                                      </p:tavLst>
                                    </p:anim>
                                    <p:anim calcmode="lin" valueType="num">
                                      <p:cBhvr additive="base">
                                        <p:cTn id="8" dur="500" fill="hold"/>
                                        <p:tgtEl>
                                          <p:spTgt spid="64102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41031"/>
                                        </p:tgtEl>
                                        <p:attrNameLst>
                                          <p:attrName>style.visibility</p:attrName>
                                        </p:attrNameLst>
                                      </p:cBhvr>
                                      <p:to>
                                        <p:strVal val="visible"/>
                                      </p:to>
                                    </p:set>
                                    <p:anim calcmode="lin" valueType="num">
                                      <p:cBhvr additive="base">
                                        <p:cTn id="13" dur="500" fill="hold"/>
                                        <p:tgtEl>
                                          <p:spTgt spid="641031"/>
                                        </p:tgtEl>
                                        <p:attrNameLst>
                                          <p:attrName>ppt_x</p:attrName>
                                        </p:attrNameLst>
                                      </p:cBhvr>
                                      <p:tavLst>
                                        <p:tav tm="0">
                                          <p:val>
                                            <p:strVal val="0-#ppt_w/2"/>
                                          </p:val>
                                        </p:tav>
                                        <p:tav tm="100000">
                                          <p:val>
                                            <p:strVal val="#ppt_x"/>
                                          </p:val>
                                        </p:tav>
                                      </p:tavLst>
                                    </p:anim>
                                    <p:anim calcmode="lin" valueType="num">
                                      <p:cBhvr additive="base">
                                        <p:cTn id="14" dur="500" fill="hold"/>
                                        <p:tgtEl>
                                          <p:spTgt spid="64103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641030"/>
                                        </p:tgtEl>
                                        <p:attrNameLst>
                                          <p:attrName>style.visibility</p:attrName>
                                        </p:attrNameLst>
                                      </p:cBhvr>
                                      <p:to>
                                        <p:strVal val="visible"/>
                                      </p:to>
                                    </p:set>
                                    <p:anim calcmode="lin" valueType="num">
                                      <p:cBhvr additive="base">
                                        <p:cTn id="19" dur="500" fill="hold"/>
                                        <p:tgtEl>
                                          <p:spTgt spid="641030"/>
                                        </p:tgtEl>
                                        <p:attrNameLst>
                                          <p:attrName>ppt_x</p:attrName>
                                        </p:attrNameLst>
                                      </p:cBhvr>
                                      <p:tavLst>
                                        <p:tav tm="0">
                                          <p:val>
                                            <p:strVal val="0-#ppt_w/2"/>
                                          </p:val>
                                        </p:tav>
                                        <p:tav tm="100000">
                                          <p:val>
                                            <p:strVal val="#ppt_x"/>
                                          </p:val>
                                        </p:tav>
                                      </p:tavLst>
                                    </p:anim>
                                    <p:anim calcmode="lin" valueType="num">
                                      <p:cBhvr additive="base">
                                        <p:cTn id="20" dur="500" fill="hold"/>
                                        <p:tgtEl>
                                          <p:spTgt spid="6410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1031" grpId="0" animBg="1"/>
      <p:bldP spid="64103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5058" name="Picture 4"/>
          <p:cNvPicPr>
            <a:picLocks noChangeAspect="1"/>
          </p:cNvPicPr>
          <p:nvPr/>
        </p:nvPicPr>
        <p:blipFill>
          <a:blip r:embed="rId1"/>
          <a:stretch>
            <a:fillRect/>
          </a:stretch>
        </p:blipFill>
        <p:spPr>
          <a:xfrm>
            <a:off x="-1981200" y="-1466850"/>
            <a:ext cx="12192000" cy="9144000"/>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Text Box 2"/>
          <p:cNvSpPr txBox="1"/>
          <p:nvPr/>
        </p:nvSpPr>
        <p:spPr>
          <a:xfrm>
            <a:off x="5867400" y="0"/>
            <a:ext cx="32781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四、病毒的培养和纯化</a:t>
            </a:r>
            <a:endParaRPr lang="zh-CN" altLang="en-US" sz="2800" b="1" dirty="0">
              <a:ea typeface="黑体" panose="02010609060101010101" pitchFamily="49" charset="-122"/>
            </a:endParaRPr>
          </a:p>
        </p:txBody>
      </p:sp>
      <p:sp>
        <p:nvSpPr>
          <p:cNvPr id="47107" name="Text Box 3"/>
          <p:cNvSpPr txBox="1"/>
          <p:nvPr/>
        </p:nvSpPr>
        <p:spPr>
          <a:xfrm>
            <a:off x="5715000" y="685800"/>
            <a:ext cx="238601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（参见</a:t>
            </a:r>
            <a:r>
              <a:rPr lang="en-US" altLang="zh-CN" sz="2800" b="1" dirty="0">
                <a:solidFill>
                  <a:schemeClr val="accent1"/>
                </a:solidFill>
                <a:ea typeface="黑体" panose="02010609060101010101" pitchFamily="49" charset="-122"/>
              </a:rPr>
              <a:t>P155</a:t>
            </a:r>
            <a:r>
              <a:rPr lang="zh-CN" altLang="en-US" sz="2800" b="1" dirty="0">
                <a:solidFill>
                  <a:schemeClr val="accent1"/>
                </a:solidFill>
                <a:ea typeface="黑体" panose="02010609060101010101" pitchFamily="49" charset="-122"/>
              </a:rPr>
              <a:t>）</a:t>
            </a:r>
            <a:endParaRPr lang="zh-CN" altLang="en-US" sz="2800" b="1" dirty="0">
              <a:ea typeface="黑体" panose="02010609060101010101" pitchFamily="49" charset="-122"/>
            </a:endParaRPr>
          </a:p>
        </p:txBody>
      </p:sp>
      <p:sp>
        <p:nvSpPr>
          <p:cNvPr id="47108" name="Text Box 4"/>
          <p:cNvSpPr txBox="1"/>
          <p:nvPr/>
        </p:nvSpPr>
        <p:spPr>
          <a:xfrm>
            <a:off x="304800" y="685800"/>
            <a:ext cx="21748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1、病毒的培养</a:t>
            </a:r>
            <a:endParaRPr lang="zh-CN" altLang="en-US" sz="2400" b="1" dirty="0">
              <a:ea typeface="黑体" panose="02010609060101010101" pitchFamily="49" charset="-122"/>
            </a:endParaRPr>
          </a:p>
        </p:txBody>
      </p:sp>
      <p:sp>
        <p:nvSpPr>
          <p:cNvPr id="47109" name="Text Box 5"/>
          <p:cNvSpPr txBox="1"/>
          <p:nvPr/>
        </p:nvSpPr>
        <p:spPr>
          <a:xfrm>
            <a:off x="212725" y="1849438"/>
            <a:ext cx="1419225"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植物病毒</a:t>
            </a:r>
            <a:endParaRPr lang="zh-CN" altLang="en-US" sz="2400" dirty="0">
              <a:ea typeface="黑体" panose="02010609060101010101" pitchFamily="49" charset="-122"/>
            </a:endParaRPr>
          </a:p>
        </p:txBody>
      </p:sp>
      <p:sp>
        <p:nvSpPr>
          <p:cNvPr id="47110" name="AutoShape 6"/>
          <p:cNvSpPr/>
          <p:nvPr/>
        </p:nvSpPr>
        <p:spPr>
          <a:xfrm>
            <a:off x="1905000" y="1989138"/>
            <a:ext cx="1111250" cy="220662"/>
          </a:xfrm>
          <a:prstGeom prst="rightArrow">
            <a:avLst>
              <a:gd name="adj1" fmla="val 50000"/>
              <a:gd name="adj2" fmla="val 141846"/>
            </a:avLst>
          </a:prstGeom>
          <a:solidFill>
            <a:srgbClr val="00FF00"/>
          </a:solid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47111" name="Text Box 7"/>
          <p:cNvSpPr txBox="1"/>
          <p:nvPr/>
        </p:nvSpPr>
        <p:spPr>
          <a:xfrm>
            <a:off x="3146425" y="1865313"/>
            <a:ext cx="2032000" cy="466725"/>
          </a:xfrm>
          <a:prstGeom prst="rect">
            <a:avLst/>
          </a:prstGeom>
          <a:solidFill>
            <a:srgbClr val="008000"/>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敏感植物叶片</a:t>
            </a:r>
            <a:endParaRPr lang="zh-CN" altLang="en-US" sz="2400" b="1" dirty="0">
              <a:ea typeface="黑体" panose="02010609060101010101" pitchFamily="49" charset="-122"/>
            </a:endParaRPr>
          </a:p>
        </p:txBody>
      </p:sp>
      <p:sp>
        <p:nvSpPr>
          <p:cNvPr id="47112" name="AutoShape 8"/>
          <p:cNvSpPr/>
          <p:nvPr/>
        </p:nvSpPr>
        <p:spPr>
          <a:xfrm>
            <a:off x="5268913" y="1995488"/>
            <a:ext cx="436562" cy="220662"/>
          </a:xfrm>
          <a:prstGeom prst="rightArrow">
            <a:avLst>
              <a:gd name="adj1" fmla="val 50000"/>
              <a:gd name="adj2" fmla="val 50193"/>
            </a:avLst>
          </a:prstGeom>
          <a:solidFill>
            <a:srgbClr val="00FF00"/>
          </a:solid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47113" name="Text Box 9"/>
          <p:cNvSpPr txBox="1"/>
          <p:nvPr/>
        </p:nvSpPr>
        <p:spPr>
          <a:xfrm>
            <a:off x="5795963" y="1871663"/>
            <a:ext cx="3278187" cy="460375"/>
          </a:xfrm>
          <a:prstGeom prst="rect">
            <a:avLst/>
          </a:prstGeom>
          <a:solidFill>
            <a:schemeClr val="bg2"/>
          </a:solidFill>
          <a:ln w="31750" cap="flat" cmpd="sng">
            <a:solidFill>
              <a:srgbClr val="FFFF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产生坏死斑，或称枯斑</a:t>
            </a:r>
            <a:endParaRPr lang="zh-CN" altLang="en-US" sz="2400" dirty="0">
              <a:ea typeface="黑体" panose="02010609060101010101" pitchFamily="49" charset="-122"/>
            </a:endParaRPr>
          </a:p>
        </p:txBody>
      </p:sp>
      <p:pic>
        <p:nvPicPr>
          <p:cNvPr id="642058" name="Picture 10" descr="fanyi-f16"/>
          <p:cNvPicPr>
            <a:picLocks noChangeAspect="1"/>
          </p:cNvPicPr>
          <p:nvPr/>
        </p:nvPicPr>
        <p:blipFill>
          <a:blip r:embed="rId1"/>
          <a:stretch>
            <a:fillRect/>
          </a:stretch>
        </p:blipFill>
        <p:spPr>
          <a:xfrm>
            <a:off x="2552700" y="0"/>
            <a:ext cx="3116263" cy="7543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42058"/>
                                        </p:tgtEl>
                                        <p:attrNameLst>
                                          <p:attrName>style.visibility</p:attrName>
                                        </p:attrNameLst>
                                      </p:cBhvr>
                                      <p:to>
                                        <p:strVal val="visible"/>
                                      </p:to>
                                    </p:set>
                                    <p:anim calcmode="lin" valueType="num">
                                      <p:cBhvr additive="base">
                                        <p:cTn id="7" dur="500" fill="hold"/>
                                        <p:tgtEl>
                                          <p:spTgt spid="642058"/>
                                        </p:tgtEl>
                                        <p:attrNameLst>
                                          <p:attrName>ppt_x</p:attrName>
                                        </p:attrNameLst>
                                      </p:cBhvr>
                                      <p:tavLst>
                                        <p:tav tm="0">
                                          <p:val>
                                            <p:strVal val="0-#ppt_w/2"/>
                                          </p:val>
                                        </p:tav>
                                        <p:tav tm="100000">
                                          <p:val>
                                            <p:strVal val="#ppt_x"/>
                                          </p:val>
                                        </p:tav>
                                      </p:tavLst>
                                    </p:anim>
                                    <p:anim calcmode="lin" valueType="num">
                                      <p:cBhvr additive="base">
                                        <p:cTn id="8" dur="500" fill="hold"/>
                                        <p:tgtEl>
                                          <p:spTgt spid="6420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3074" name="Text Box 2"/>
          <p:cNvSpPr txBox="1"/>
          <p:nvPr/>
        </p:nvSpPr>
        <p:spPr>
          <a:xfrm>
            <a:off x="1979613" y="4343400"/>
            <a:ext cx="7340600" cy="9636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400" dirty="0">
                <a:ea typeface="黑体" panose="02010609060101010101" pitchFamily="49" charset="-122"/>
              </a:rPr>
              <a:t>                                                       </a:t>
            </a:r>
            <a:r>
              <a:rPr lang="zh-CN" altLang="en-US" sz="2400" b="1" dirty="0">
                <a:solidFill>
                  <a:schemeClr val="tx2"/>
                </a:solidFill>
                <a:ea typeface="黑体" panose="02010609060101010101" pitchFamily="49" charset="-122"/>
              </a:rPr>
              <a:t>蛋白质提纯方法</a:t>
            </a:r>
            <a:endParaRPr lang="zh-CN" altLang="en-US" sz="2400" b="1" dirty="0">
              <a:ea typeface="黑体" panose="02010609060101010101" pitchFamily="49" charset="-122"/>
            </a:endParaRPr>
          </a:p>
          <a:p>
            <a:pPr marL="0" lvl="0" indent="0" eaLnBrk="1" hangingPunct="1">
              <a:lnSpc>
                <a:spcPct val="130000"/>
              </a:lnSpc>
              <a:spcBef>
                <a:spcPct val="0"/>
              </a:spcBef>
              <a:buNone/>
            </a:pPr>
            <a:r>
              <a:rPr lang="zh-CN" altLang="en-US" sz="2000" b="1" dirty="0">
                <a:solidFill>
                  <a:schemeClr val="folHlink"/>
                </a:solidFill>
                <a:ea typeface="黑体" panose="02010609060101010101" pitchFamily="49" charset="-122"/>
              </a:rPr>
              <a:t>（盐析、等电点沉淀、有机溶剂沉淀、凝胶层析、离子交换等）</a:t>
            </a:r>
            <a:endParaRPr lang="zh-CN" altLang="en-US" sz="2400" dirty="0">
              <a:ea typeface="黑体" panose="02010609060101010101" pitchFamily="49" charset="-122"/>
            </a:endParaRPr>
          </a:p>
        </p:txBody>
      </p:sp>
      <p:sp>
        <p:nvSpPr>
          <p:cNvPr id="49155" name="Text Box 3"/>
          <p:cNvSpPr txBox="1"/>
          <p:nvPr/>
        </p:nvSpPr>
        <p:spPr>
          <a:xfrm>
            <a:off x="5867400" y="0"/>
            <a:ext cx="32781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四、病毒的培养和纯化</a:t>
            </a:r>
            <a:endParaRPr lang="zh-CN" altLang="en-US" sz="2800" b="1" dirty="0">
              <a:ea typeface="黑体" panose="02010609060101010101" pitchFamily="49" charset="-122"/>
            </a:endParaRPr>
          </a:p>
        </p:txBody>
      </p:sp>
      <p:sp>
        <p:nvSpPr>
          <p:cNvPr id="49156" name="Text Box 4"/>
          <p:cNvSpPr txBox="1"/>
          <p:nvPr/>
        </p:nvSpPr>
        <p:spPr>
          <a:xfrm>
            <a:off x="6084888" y="620713"/>
            <a:ext cx="3043237"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（参见</a:t>
            </a:r>
            <a:r>
              <a:rPr lang="en-US" altLang="zh-CN" sz="2800" b="1" dirty="0">
                <a:solidFill>
                  <a:schemeClr val="accent1"/>
                </a:solidFill>
                <a:ea typeface="黑体" panose="02010609060101010101" pitchFamily="49" charset="-122"/>
              </a:rPr>
              <a:t>P155-156</a:t>
            </a:r>
            <a:r>
              <a:rPr lang="zh-CN" altLang="en-US" sz="2800" b="1" dirty="0">
                <a:solidFill>
                  <a:schemeClr val="accent1"/>
                </a:solidFill>
                <a:ea typeface="黑体" panose="02010609060101010101" pitchFamily="49" charset="-122"/>
              </a:rPr>
              <a:t>）</a:t>
            </a:r>
            <a:endParaRPr lang="zh-CN" altLang="en-US" sz="2800" dirty="0">
              <a:ea typeface="黑体" panose="02010609060101010101" pitchFamily="49" charset="-122"/>
            </a:endParaRPr>
          </a:p>
        </p:txBody>
      </p:sp>
      <p:sp>
        <p:nvSpPr>
          <p:cNvPr id="49157" name="Text Box 5"/>
          <p:cNvSpPr txBox="1"/>
          <p:nvPr/>
        </p:nvSpPr>
        <p:spPr>
          <a:xfrm>
            <a:off x="304800" y="685800"/>
            <a:ext cx="1944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2、 病毒纯化</a:t>
            </a:r>
            <a:endParaRPr lang="zh-CN" altLang="en-US" sz="2400" b="1" dirty="0">
              <a:ea typeface="黑体" panose="02010609060101010101" pitchFamily="49" charset="-122"/>
            </a:endParaRPr>
          </a:p>
        </p:txBody>
      </p:sp>
      <p:sp>
        <p:nvSpPr>
          <p:cNvPr id="643078" name="Text Box 6"/>
          <p:cNvSpPr txBox="1"/>
          <p:nvPr/>
        </p:nvSpPr>
        <p:spPr>
          <a:xfrm>
            <a:off x="339725" y="2057400"/>
            <a:ext cx="806450"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标准</a:t>
            </a:r>
            <a:endParaRPr lang="zh-CN" altLang="en-US" sz="2400" dirty="0">
              <a:ea typeface="黑体" panose="02010609060101010101" pitchFamily="49" charset="-122"/>
            </a:endParaRPr>
          </a:p>
        </p:txBody>
      </p:sp>
      <p:sp>
        <p:nvSpPr>
          <p:cNvPr id="643079" name="AutoShape 7"/>
          <p:cNvSpPr/>
          <p:nvPr/>
        </p:nvSpPr>
        <p:spPr>
          <a:xfrm>
            <a:off x="1371600" y="1676400"/>
            <a:ext cx="381000" cy="1066800"/>
          </a:xfrm>
          <a:prstGeom prst="leftBrace">
            <a:avLst>
              <a:gd name="adj1" fmla="val 23333"/>
              <a:gd name="adj2" fmla="val 50000"/>
            </a:avLst>
          </a:prstGeom>
          <a:noFill/>
          <a:ln w="31750" cap="flat" cmpd="sng">
            <a:solidFill>
              <a:srgbClr val="008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43080" name="Text Box 8"/>
          <p:cNvSpPr txBox="1"/>
          <p:nvPr/>
        </p:nvSpPr>
        <p:spPr>
          <a:xfrm>
            <a:off x="4387850" y="2133600"/>
            <a:ext cx="47799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99"/>
                </a:solidFill>
                <a:ea typeface="黑体" panose="02010609060101010101" pitchFamily="49" charset="-122"/>
              </a:rPr>
              <a:t>纯化的病毒制备物应保持其感染性</a:t>
            </a:r>
            <a:endParaRPr lang="zh-CN" altLang="en-US" sz="2400" dirty="0">
              <a:ea typeface="黑体" panose="02010609060101010101" pitchFamily="49" charset="-122"/>
            </a:endParaRPr>
          </a:p>
        </p:txBody>
      </p:sp>
      <p:sp>
        <p:nvSpPr>
          <p:cNvPr id="643081" name="Text Box 9"/>
          <p:cNvSpPr txBox="1"/>
          <p:nvPr/>
        </p:nvSpPr>
        <p:spPr>
          <a:xfrm>
            <a:off x="1828800" y="1371600"/>
            <a:ext cx="3563938" cy="466725"/>
          </a:xfrm>
          <a:prstGeom prst="rect">
            <a:avLst/>
          </a:prstGeom>
          <a:solidFill>
            <a:srgbClr val="008000"/>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病毒是有感染性的生物体</a:t>
            </a:r>
            <a:endParaRPr lang="zh-CN" altLang="en-US" sz="2400" dirty="0">
              <a:ea typeface="黑体" panose="02010609060101010101" pitchFamily="49" charset="-122"/>
            </a:endParaRPr>
          </a:p>
        </p:txBody>
      </p:sp>
      <p:sp>
        <p:nvSpPr>
          <p:cNvPr id="643082" name="AutoShape 10"/>
          <p:cNvSpPr/>
          <p:nvPr/>
        </p:nvSpPr>
        <p:spPr>
          <a:xfrm>
            <a:off x="5562600" y="1600200"/>
            <a:ext cx="152400" cy="533400"/>
          </a:xfrm>
          <a:prstGeom prst="curvedLeftArrow">
            <a:avLst>
              <a:gd name="adj1" fmla="val 70000"/>
              <a:gd name="adj2" fmla="val 140000"/>
              <a:gd name="adj3" fmla="val 33333"/>
            </a:avLst>
          </a:prstGeom>
          <a:solidFill>
            <a:srgbClr val="0000FF"/>
          </a:solidFill>
          <a:ln w="31750" cap="flat" cmpd="sng">
            <a:solidFill>
              <a:srgbClr val="FF0000"/>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43083" name="Text Box 11"/>
          <p:cNvSpPr txBox="1"/>
          <p:nvPr/>
        </p:nvSpPr>
        <p:spPr>
          <a:xfrm>
            <a:off x="1828800" y="2667000"/>
            <a:ext cx="3870325" cy="466725"/>
          </a:xfrm>
          <a:prstGeom prst="rect">
            <a:avLst/>
          </a:prstGeom>
          <a:solidFill>
            <a:srgbClr val="008000"/>
          </a:solidFill>
          <a:ln w="9525" cap="flat" cmpd="sng">
            <a:solidFill>
              <a:srgbClr val="FF00FF"/>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病毒具有化学大分子的属性</a:t>
            </a:r>
            <a:endParaRPr lang="zh-CN" altLang="en-US" sz="2400" dirty="0">
              <a:ea typeface="黑体" panose="02010609060101010101" pitchFamily="49" charset="-122"/>
            </a:endParaRPr>
          </a:p>
        </p:txBody>
      </p:sp>
      <p:sp>
        <p:nvSpPr>
          <p:cNvPr id="643084" name="AutoShape 12"/>
          <p:cNvSpPr/>
          <p:nvPr/>
        </p:nvSpPr>
        <p:spPr>
          <a:xfrm>
            <a:off x="5791200" y="2895600"/>
            <a:ext cx="152400" cy="533400"/>
          </a:xfrm>
          <a:prstGeom prst="curvedLeftArrow">
            <a:avLst>
              <a:gd name="adj1" fmla="val 70000"/>
              <a:gd name="adj2" fmla="val 140000"/>
              <a:gd name="adj3" fmla="val 33333"/>
            </a:avLst>
          </a:prstGeom>
          <a:solidFill>
            <a:srgbClr val="0000FF"/>
          </a:solidFill>
          <a:ln w="31750" cap="flat" cmpd="sng">
            <a:solidFill>
              <a:srgbClr val="FF0000"/>
            </a:solidFill>
            <a:prstDash val="solid"/>
            <a:miter/>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43085" name="Text Box 13"/>
          <p:cNvSpPr txBox="1"/>
          <p:nvPr/>
        </p:nvSpPr>
        <p:spPr>
          <a:xfrm>
            <a:off x="3124200" y="3429000"/>
            <a:ext cx="606266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99"/>
                </a:solidFill>
                <a:ea typeface="黑体" panose="02010609060101010101" pitchFamily="49" charset="-122"/>
              </a:rPr>
              <a:t>纯化的病毒制备物的理化性质应具有均一性</a:t>
            </a:r>
            <a:endParaRPr lang="zh-CN" altLang="en-US" sz="2400" dirty="0">
              <a:ea typeface="黑体" panose="02010609060101010101" pitchFamily="49" charset="-122"/>
            </a:endParaRPr>
          </a:p>
        </p:txBody>
      </p:sp>
      <p:sp>
        <p:nvSpPr>
          <p:cNvPr id="643086" name="Text Box 14"/>
          <p:cNvSpPr txBox="1"/>
          <p:nvPr/>
        </p:nvSpPr>
        <p:spPr>
          <a:xfrm>
            <a:off x="365125" y="4921250"/>
            <a:ext cx="917575" cy="538163"/>
          </a:xfrm>
          <a:prstGeom prst="rect">
            <a:avLst/>
          </a:prstGeom>
          <a:solidFill>
            <a:schemeClr val="bg2"/>
          </a:solidFill>
          <a:ln w="19050"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49" charset="-122"/>
              </a:rPr>
              <a:t>方法</a:t>
            </a:r>
            <a:endParaRPr lang="zh-CN" altLang="en-US" sz="2800" b="1" dirty="0">
              <a:ea typeface="黑体" panose="02010609060101010101" pitchFamily="49" charset="-122"/>
            </a:endParaRPr>
          </a:p>
        </p:txBody>
      </p:sp>
      <p:sp>
        <p:nvSpPr>
          <p:cNvPr id="643087" name="AutoShape 15"/>
          <p:cNvSpPr/>
          <p:nvPr/>
        </p:nvSpPr>
        <p:spPr>
          <a:xfrm>
            <a:off x="1447800" y="4572000"/>
            <a:ext cx="228600" cy="1371600"/>
          </a:xfrm>
          <a:prstGeom prst="leftBrace">
            <a:avLst>
              <a:gd name="adj1" fmla="val 50000"/>
              <a:gd name="adj2" fmla="val 50000"/>
            </a:avLst>
          </a:prstGeom>
          <a:noFill/>
          <a:ln w="31750"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43088" name="Text Box 16"/>
          <p:cNvSpPr txBox="1"/>
          <p:nvPr/>
        </p:nvSpPr>
        <p:spPr>
          <a:xfrm>
            <a:off x="1812925" y="4364038"/>
            <a:ext cx="3257550" cy="466725"/>
          </a:xfrm>
          <a:prstGeom prst="rect">
            <a:avLst/>
          </a:prstGeom>
          <a:solidFill>
            <a:srgbClr val="0000FF"/>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主要化学组成为蛋白质</a:t>
            </a:r>
            <a:endParaRPr lang="zh-CN" altLang="en-US" sz="2400" dirty="0">
              <a:ea typeface="黑体" panose="02010609060101010101" pitchFamily="49" charset="-122"/>
            </a:endParaRPr>
          </a:p>
        </p:txBody>
      </p:sp>
      <p:sp>
        <p:nvSpPr>
          <p:cNvPr id="643089" name="AutoShape 17"/>
          <p:cNvSpPr/>
          <p:nvPr/>
        </p:nvSpPr>
        <p:spPr>
          <a:xfrm>
            <a:off x="5257800" y="4495800"/>
            <a:ext cx="304800" cy="304800"/>
          </a:xfrm>
          <a:prstGeom prst="rightArrow">
            <a:avLst>
              <a:gd name="adj1" fmla="val 50000"/>
              <a:gd name="adj2" fmla="val 25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43090" name="Text Box 18"/>
          <p:cNvSpPr txBox="1"/>
          <p:nvPr/>
        </p:nvSpPr>
        <p:spPr>
          <a:xfrm>
            <a:off x="1812925" y="5583238"/>
            <a:ext cx="4176713" cy="466725"/>
          </a:xfrm>
          <a:prstGeom prst="rect">
            <a:avLst/>
          </a:prstGeom>
          <a:solidFill>
            <a:srgbClr val="0000FF"/>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具有一定的大小、形状和密度</a:t>
            </a:r>
            <a:endParaRPr lang="zh-CN" altLang="en-US" sz="2400" dirty="0">
              <a:ea typeface="黑体" panose="02010609060101010101" pitchFamily="49" charset="-122"/>
            </a:endParaRPr>
          </a:p>
        </p:txBody>
      </p:sp>
      <p:sp>
        <p:nvSpPr>
          <p:cNvPr id="49171" name="AutoShape 19"/>
          <p:cNvSpPr/>
          <p:nvPr/>
        </p:nvSpPr>
        <p:spPr>
          <a:xfrm>
            <a:off x="6248400" y="5867400"/>
            <a:ext cx="152400" cy="914400"/>
          </a:xfrm>
          <a:prstGeom prst="leftBrace">
            <a:avLst>
              <a:gd name="adj1" fmla="val 50000"/>
              <a:gd name="adj2" fmla="val 50000"/>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43092" name="AutoShape 20"/>
          <p:cNvSpPr/>
          <p:nvPr/>
        </p:nvSpPr>
        <p:spPr>
          <a:xfrm>
            <a:off x="6096000" y="5334000"/>
            <a:ext cx="228600" cy="1066800"/>
          </a:xfrm>
          <a:prstGeom prst="leftBrace">
            <a:avLst>
              <a:gd name="adj1" fmla="val 38888"/>
              <a:gd name="adj2" fmla="val 50000"/>
            </a:avLst>
          </a:prstGeom>
          <a:noFill/>
          <a:ln w="34925" cap="flat" cmpd="sng">
            <a:solidFill>
              <a:srgbClr val="008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643093" name="Text Box 21"/>
          <p:cNvSpPr txBox="1"/>
          <p:nvPr/>
        </p:nvSpPr>
        <p:spPr>
          <a:xfrm>
            <a:off x="6477000" y="5334000"/>
            <a:ext cx="1419225"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差速离心</a:t>
            </a:r>
            <a:endParaRPr lang="zh-CN" altLang="en-US" sz="2800" dirty="0">
              <a:ea typeface="黑体" panose="02010609060101010101" pitchFamily="49" charset="-122"/>
            </a:endParaRPr>
          </a:p>
        </p:txBody>
      </p:sp>
      <p:sp>
        <p:nvSpPr>
          <p:cNvPr id="643094" name="Text Box 22"/>
          <p:cNvSpPr txBox="1"/>
          <p:nvPr/>
        </p:nvSpPr>
        <p:spPr>
          <a:xfrm>
            <a:off x="6472238" y="6019800"/>
            <a:ext cx="1727200" cy="7715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ea typeface="黑体" panose="02010609060101010101" pitchFamily="49" charset="-122"/>
              </a:rPr>
              <a:t>梯度离心</a:t>
            </a:r>
            <a:endParaRPr lang="zh-CN" altLang="en-US" sz="2400" b="1" dirty="0">
              <a:ea typeface="黑体" panose="02010609060101010101" pitchFamily="49" charset="-122"/>
            </a:endParaRPr>
          </a:p>
          <a:p>
            <a:pPr marL="0" lvl="0" indent="0" algn="ctr" eaLnBrk="1" hangingPunct="1">
              <a:spcBef>
                <a:spcPct val="0"/>
              </a:spcBef>
              <a:buNone/>
            </a:pPr>
            <a:r>
              <a:rPr lang="zh-CN" altLang="en-US" sz="2000" b="1" dirty="0">
                <a:ea typeface="黑体" panose="02010609060101010101" pitchFamily="49" charset="-122"/>
              </a:rPr>
              <a:t>（</a:t>
            </a:r>
            <a:r>
              <a:rPr lang="zh-CN" altLang="en-US" sz="2000" b="1" dirty="0">
                <a:solidFill>
                  <a:srgbClr val="FF9900"/>
                </a:solidFill>
                <a:ea typeface="黑体" panose="02010609060101010101" pitchFamily="49" charset="-122"/>
              </a:rPr>
              <a:t>超速离心</a:t>
            </a:r>
            <a:r>
              <a:rPr lang="zh-CN" altLang="en-US" sz="2000" b="1" dirty="0">
                <a:ea typeface="黑体" panose="02010609060101010101" pitchFamily="49" charset="-122"/>
              </a:rPr>
              <a:t>）</a:t>
            </a:r>
            <a:endParaRPr lang="zh-CN" altLang="en-US" sz="2800" dirty="0">
              <a:ea typeface="黑体" panose="02010609060101010101" pitchFamily="49" charset="-122"/>
            </a:endParaRPr>
          </a:p>
        </p:txBody>
      </p:sp>
      <p:pic>
        <p:nvPicPr>
          <p:cNvPr id="643095" name="Picture 23" descr="fanyi-f16"/>
          <p:cNvPicPr>
            <a:picLocks noChangeAspect="1"/>
          </p:cNvPicPr>
          <p:nvPr/>
        </p:nvPicPr>
        <p:blipFill>
          <a:blip r:embed="rId1"/>
          <a:stretch>
            <a:fillRect/>
          </a:stretch>
        </p:blipFill>
        <p:spPr>
          <a:xfrm>
            <a:off x="715963" y="0"/>
            <a:ext cx="5086350" cy="6858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43078"/>
                                        </p:tgtEl>
                                        <p:attrNameLst>
                                          <p:attrName>style.visibility</p:attrName>
                                        </p:attrNameLst>
                                      </p:cBhvr>
                                      <p:to>
                                        <p:strVal val="visible"/>
                                      </p:to>
                                    </p:set>
                                    <p:anim calcmode="lin" valueType="num">
                                      <p:cBhvr additive="base">
                                        <p:cTn id="7" dur="500" fill="hold"/>
                                        <p:tgtEl>
                                          <p:spTgt spid="643078"/>
                                        </p:tgtEl>
                                        <p:attrNameLst>
                                          <p:attrName>ppt_x</p:attrName>
                                        </p:attrNameLst>
                                      </p:cBhvr>
                                      <p:tavLst>
                                        <p:tav tm="0">
                                          <p:val>
                                            <p:strVal val="#ppt_x"/>
                                          </p:val>
                                        </p:tav>
                                        <p:tav tm="100000">
                                          <p:val>
                                            <p:strVal val="#ppt_x"/>
                                          </p:val>
                                        </p:tav>
                                      </p:tavLst>
                                    </p:anim>
                                    <p:anim calcmode="lin" valueType="num">
                                      <p:cBhvr additive="base">
                                        <p:cTn id="8" dur="500" fill="hold"/>
                                        <p:tgtEl>
                                          <p:spTgt spid="643078"/>
                                        </p:tgtEl>
                                        <p:attrNameLst>
                                          <p:attrName>ppt_y</p:attrName>
                                        </p:attrNameLst>
                                      </p:cBhvr>
                                      <p:tavLst>
                                        <p:tav tm="0">
                                          <p:val>
                                            <p:strVal val="1+#ppt_h/2"/>
                                          </p:val>
                                        </p:tav>
                                        <p:tav tm="100000">
                                          <p:val>
                                            <p:strVal val="#ppt_y"/>
                                          </p:val>
                                        </p:tav>
                                      </p:tavLst>
                                    </p:anim>
                                  </p:childTnLst>
                                </p:cTn>
                              </p:par>
                              <p:par>
                                <p:cTn id="9" presetID="2" presetClass="entr" presetSubtype="12" fill="hold" grpId="0" nodeType="withEffect">
                                  <p:stCondLst>
                                    <p:cond delay="0"/>
                                  </p:stCondLst>
                                  <p:childTnLst>
                                    <p:set>
                                      <p:cBhvr>
                                        <p:cTn id="10" dur="1" fill="hold">
                                          <p:stCondLst>
                                            <p:cond delay="0"/>
                                          </p:stCondLst>
                                        </p:cTn>
                                        <p:tgtEl>
                                          <p:spTgt spid="643079"/>
                                        </p:tgtEl>
                                        <p:attrNameLst>
                                          <p:attrName>style.visibility</p:attrName>
                                        </p:attrNameLst>
                                      </p:cBhvr>
                                      <p:to>
                                        <p:strVal val="visible"/>
                                      </p:to>
                                    </p:set>
                                    <p:anim calcmode="lin" valueType="num">
                                      <p:cBhvr additive="base">
                                        <p:cTn id="11" dur="500" fill="hold"/>
                                        <p:tgtEl>
                                          <p:spTgt spid="643079"/>
                                        </p:tgtEl>
                                        <p:attrNameLst>
                                          <p:attrName>ppt_x</p:attrName>
                                        </p:attrNameLst>
                                      </p:cBhvr>
                                      <p:tavLst>
                                        <p:tav tm="0">
                                          <p:val>
                                            <p:strVal val="0-#ppt_w/2"/>
                                          </p:val>
                                        </p:tav>
                                        <p:tav tm="100000">
                                          <p:val>
                                            <p:strVal val="#ppt_x"/>
                                          </p:val>
                                        </p:tav>
                                      </p:tavLst>
                                    </p:anim>
                                    <p:anim calcmode="lin" valueType="num">
                                      <p:cBhvr additive="base">
                                        <p:cTn id="12" dur="500" fill="hold"/>
                                        <p:tgtEl>
                                          <p:spTgt spid="643079"/>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643081"/>
                                        </p:tgtEl>
                                        <p:attrNameLst>
                                          <p:attrName>style.visibility</p:attrName>
                                        </p:attrNameLst>
                                      </p:cBhvr>
                                      <p:to>
                                        <p:strVal val="visible"/>
                                      </p:to>
                                    </p:set>
                                    <p:anim calcmode="lin" valueType="num">
                                      <p:cBhvr additive="base">
                                        <p:cTn id="15" dur="500" fill="hold"/>
                                        <p:tgtEl>
                                          <p:spTgt spid="643081"/>
                                        </p:tgtEl>
                                        <p:attrNameLst>
                                          <p:attrName>ppt_x</p:attrName>
                                        </p:attrNameLst>
                                      </p:cBhvr>
                                      <p:tavLst>
                                        <p:tav tm="0">
                                          <p:val>
                                            <p:strVal val="1+#ppt_w/2"/>
                                          </p:val>
                                        </p:tav>
                                        <p:tav tm="100000">
                                          <p:val>
                                            <p:strVal val="#ppt_x"/>
                                          </p:val>
                                        </p:tav>
                                      </p:tavLst>
                                    </p:anim>
                                    <p:anim calcmode="lin" valueType="num">
                                      <p:cBhvr additive="base">
                                        <p:cTn id="16" dur="500" fill="hold"/>
                                        <p:tgtEl>
                                          <p:spTgt spid="643081"/>
                                        </p:tgtEl>
                                        <p:attrNameLst>
                                          <p:attrName>ppt_y</p:attrName>
                                        </p:attrNameLst>
                                      </p:cBhvr>
                                      <p:tavLst>
                                        <p:tav tm="0">
                                          <p:val>
                                            <p:strVal val="1+#ppt_h/2"/>
                                          </p:val>
                                        </p:tav>
                                        <p:tav tm="100000">
                                          <p:val>
                                            <p:strVal val="#ppt_y"/>
                                          </p:val>
                                        </p:tav>
                                      </p:tavLst>
                                    </p:anim>
                                  </p:childTnLst>
                                </p:cTn>
                              </p:par>
                            </p:childTnLst>
                          </p:cTn>
                        </p:par>
                        <p:par>
                          <p:cTn id="17" fill="hold">
                            <p:stCondLst>
                              <p:cond delay="500"/>
                            </p:stCondLst>
                            <p:childTnLst>
                              <p:par>
                                <p:cTn id="18" presetID="23" presetClass="entr" presetSubtype="288" fill="hold" grpId="0" nodeType="afterEffect">
                                  <p:stCondLst>
                                    <p:cond delay="0"/>
                                  </p:stCondLst>
                                  <p:childTnLst>
                                    <p:set>
                                      <p:cBhvr>
                                        <p:cTn id="19" dur="1" fill="hold">
                                          <p:stCondLst>
                                            <p:cond delay="0"/>
                                          </p:stCondLst>
                                        </p:cTn>
                                        <p:tgtEl>
                                          <p:spTgt spid="643083"/>
                                        </p:tgtEl>
                                        <p:attrNameLst>
                                          <p:attrName>style.visibility</p:attrName>
                                        </p:attrNameLst>
                                      </p:cBhvr>
                                      <p:to>
                                        <p:strVal val="visible"/>
                                      </p:to>
                                    </p:set>
                                    <p:anim calcmode="lin" valueType="num">
                                      <p:cBhvr>
                                        <p:cTn id="20" dur="500" fill="hold"/>
                                        <p:tgtEl>
                                          <p:spTgt spid="643083"/>
                                        </p:tgtEl>
                                        <p:attrNameLst>
                                          <p:attrName>ppt_w</p:attrName>
                                        </p:attrNameLst>
                                      </p:cBhvr>
                                      <p:tavLst>
                                        <p:tav tm="0">
                                          <p:val>
                                            <p:strVal val="4/3*#ppt_w"/>
                                          </p:val>
                                        </p:tav>
                                        <p:tav tm="100000">
                                          <p:val>
                                            <p:strVal val="#ppt_w"/>
                                          </p:val>
                                        </p:tav>
                                      </p:tavLst>
                                    </p:anim>
                                    <p:anim calcmode="lin" valueType="num">
                                      <p:cBhvr>
                                        <p:cTn id="21" dur="500" fill="hold"/>
                                        <p:tgtEl>
                                          <p:spTgt spid="643083"/>
                                        </p:tgtEl>
                                        <p:attrNameLst>
                                          <p:attrName>ppt_h</p:attrName>
                                        </p:attrNameLst>
                                      </p:cBhvr>
                                      <p:tavLst>
                                        <p:tav tm="0">
                                          <p:val>
                                            <p:strVal val="4/3*#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3" presetClass="entr" presetSubtype="32" fill="hold" grpId="0" nodeType="clickEffect">
                                  <p:stCondLst>
                                    <p:cond delay="0"/>
                                  </p:stCondLst>
                                  <p:childTnLst>
                                    <p:set>
                                      <p:cBhvr>
                                        <p:cTn id="25" dur="1" fill="hold">
                                          <p:stCondLst>
                                            <p:cond delay="0"/>
                                          </p:stCondLst>
                                        </p:cTn>
                                        <p:tgtEl>
                                          <p:spTgt spid="643082"/>
                                        </p:tgtEl>
                                        <p:attrNameLst>
                                          <p:attrName>style.visibility</p:attrName>
                                        </p:attrNameLst>
                                      </p:cBhvr>
                                      <p:to>
                                        <p:strVal val="visible"/>
                                      </p:to>
                                    </p:set>
                                    <p:anim calcmode="lin" valueType="num">
                                      <p:cBhvr>
                                        <p:cTn id="26" dur="500" fill="hold"/>
                                        <p:tgtEl>
                                          <p:spTgt spid="643082"/>
                                        </p:tgtEl>
                                        <p:attrNameLst>
                                          <p:attrName>ppt_w</p:attrName>
                                        </p:attrNameLst>
                                      </p:cBhvr>
                                      <p:tavLst>
                                        <p:tav tm="0">
                                          <p:val>
                                            <p:strVal val="4*#ppt_w"/>
                                          </p:val>
                                        </p:tav>
                                        <p:tav tm="100000">
                                          <p:val>
                                            <p:strVal val="#ppt_w"/>
                                          </p:val>
                                        </p:tav>
                                      </p:tavLst>
                                    </p:anim>
                                    <p:anim calcmode="lin" valueType="num">
                                      <p:cBhvr>
                                        <p:cTn id="27" dur="500" fill="hold"/>
                                        <p:tgtEl>
                                          <p:spTgt spid="643082"/>
                                        </p:tgtEl>
                                        <p:attrNameLst>
                                          <p:attrName>ppt_h</p:attrName>
                                        </p:attrNameLst>
                                      </p:cBhvr>
                                      <p:tavLst>
                                        <p:tav tm="0">
                                          <p:val>
                                            <p:strVal val="4*#ppt_h"/>
                                          </p:val>
                                        </p:tav>
                                        <p:tav tm="100000">
                                          <p:val>
                                            <p:strVal val="#ppt_h"/>
                                          </p:val>
                                        </p:tav>
                                      </p:tavLst>
                                    </p:anim>
                                  </p:childTnLst>
                                </p:cTn>
                              </p:par>
                            </p:childTnLst>
                          </p:cTn>
                        </p:par>
                        <p:par>
                          <p:cTn id="28" fill="hold">
                            <p:stCondLst>
                              <p:cond delay="500"/>
                            </p:stCondLst>
                            <p:childTnLst>
                              <p:par>
                                <p:cTn id="29" presetID="2" presetClass="entr" presetSubtype="6" fill="hold" grpId="0" nodeType="afterEffect">
                                  <p:stCondLst>
                                    <p:cond delay="0"/>
                                  </p:stCondLst>
                                  <p:childTnLst>
                                    <p:set>
                                      <p:cBhvr>
                                        <p:cTn id="30" dur="1" fill="hold">
                                          <p:stCondLst>
                                            <p:cond delay="0"/>
                                          </p:stCondLst>
                                        </p:cTn>
                                        <p:tgtEl>
                                          <p:spTgt spid="643080"/>
                                        </p:tgtEl>
                                        <p:attrNameLst>
                                          <p:attrName>style.visibility</p:attrName>
                                        </p:attrNameLst>
                                      </p:cBhvr>
                                      <p:to>
                                        <p:strVal val="visible"/>
                                      </p:to>
                                    </p:set>
                                    <p:anim calcmode="lin" valueType="num">
                                      <p:cBhvr additive="base">
                                        <p:cTn id="31" dur="500" fill="hold"/>
                                        <p:tgtEl>
                                          <p:spTgt spid="643080"/>
                                        </p:tgtEl>
                                        <p:attrNameLst>
                                          <p:attrName>ppt_x</p:attrName>
                                        </p:attrNameLst>
                                      </p:cBhvr>
                                      <p:tavLst>
                                        <p:tav tm="0">
                                          <p:val>
                                            <p:strVal val="1+#ppt_w/2"/>
                                          </p:val>
                                        </p:tav>
                                        <p:tav tm="100000">
                                          <p:val>
                                            <p:strVal val="#ppt_x"/>
                                          </p:val>
                                        </p:tav>
                                      </p:tavLst>
                                    </p:anim>
                                    <p:anim calcmode="lin" valueType="num">
                                      <p:cBhvr additive="base">
                                        <p:cTn id="32" dur="500" fill="hold"/>
                                        <p:tgtEl>
                                          <p:spTgt spid="64308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643084"/>
                                        </p:tgtEl>
                                        <p:attrNameLst>
                                          <p:attrName>style.visibility</p:attrName>
                                        </p:attrNameLst>
                                      </p:cBhvr>
                                      <p:to>
                                        <p:strVal val="visible"/>
                                      </p:to>
                                    </p:set>
                                    <p:anim calcmode="lin" valueType="num">
                                      <p:cBhvr additive="base">
                                        <p:cTn id="37" dur="500" fill="hold"/>
                                        <p:tgtEl>
                                          <p:spTgt spid="643084"/>
                                        </p:tgtEl>
                                        <p:attrNameLst>
                                          <p:attrName>ppt_x</p:attrName>
                                        </p:attrNameLst>
                                      </p:cBhvr>
                                      <p:tavLst>
                                        <p:tav tm="0">
                                          <p:val>
                                            <p:strVal val="0-#ppt_w/2"/>
                                          </p:val>
                                        </p:tav>
                                        <p:tav tm="100000">
                                          <p:val>
                                            <p:strVal val="#ppt_x"/>
                                          </p:val>
                                        </p:tav>
                                      </p:tavLst>
                                    </p:anim>
                                    <p:anim calcmode="lin" valueType="num">
                                      <p:cBhvr additive="base">
                                        <p:cTn id="38" dur="500" fill="hold"/>
                                        <p:tgtEl>
                                          <p:spTgt spid="643084"/>
                                        </p:tgtEl>
                                        <p:attrNameLst>
                                          <p:attrName>ppt_y</p:attrName>
                                        </p:attrNameLst>
                                      </p:cBhvr>
                                      <p:tavLst>
                                        <p:tav tm="0">
                                          <p:val>
                                            <p:strVal val="#ppt_y"/>
                                          </p:val>
                                        </p:tav>
                                        <p:tav tm="100000">
                                          <p:val>
                                            <p:strVal val="#ppt_y"/>
                                          </p:val>
                                        </p:tav>
                                      </p:tavLst>
                                    </p:anim>
                                  </p:childTnLst>
                                </p:cTn>
                              </p:par>
                            </p:childTnLst>
                          </p:cTn>
                        </p:par>
                        <p:par>
                          <p:cTn id="39" fill="hold">
                            <p:stCondLst>
                              <p:cond delay="500"/>
                            </p:stCondLst>
                            <p:childTnLst>
                              <p:par>
                                <p:cTn id="40" presetID="2" presetClass="entr" presetSubtype="6" fill="hold" grpId="0" nodeType="afterEffect">
                                  <p:stCondLst>
                                    <p:cond delay="0"/>
                                  </p:stCondLst>
                                  <p:childTnLst>
                                    <p:set>
                                      <p:cBhvr>
                                        <p:cTn id="41" dur="1" fill="hold">
                                          <p:stCondLst>
                                            <p:cond delay="0"/>
                                          </p:stCondLst>
                                        </p:cTn>
                                        <p:tgtEl>
                                          <p:spTgt spid="643085"/>
                                        </p:tgtEl>
                                        <p:attrNameLst>
                                          <p:attrName>style.visibility</p:attrName>
                                        </p:attrNameLst>
                                      </p:cBhvr>
                                      <p:to>
                                        <p:strVal val="visible"/>
                                      </p:to>
                                    </p:set>
                                    <p:anim calcmode="lin" valueType="num">
                                      <p:cBhvr additive="base">
                                        <p:cTn id="42" dur="500" fill="hold"/>
                                        <p:tgtEl>
                                          <p:spTgt spid="643085"/>
                                        </p:tgtEl>
                                        <p:attrNameLst>
                                          <p:attrName>ppt_x</p:attrName>
                                        </p:attrNameLst>
                                      </p:cBhvr>
                                      <p:tavLst>
                                        <p:tav tm="0">
                                          <p:val>
                                            <p:strVal val="1+#ppt_w/2"/>
                                          </p:val>
                                        </p:tav>
                                        <p:tav tm="100000">
                                          <p:val>
                                            <p:strVal val="#ppt_x"/>
                                          </p:val>
                                        </p:tav>
                                      </p:tavLst>
                                    </p:anim>
                                    <p:anim calcmode="lin" valueType="num">
                                      <p:cBhvr additive="base">
                                        <p:cTn id="43" dur="500" fill="hold"/>
                                        <p:tgtEl>
                                          <p:spTgt spid="64308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643086"/>
                                        </p:tgtEl>
                                        <p:attrNameLst>
                                          <p:attrName>style.visibility</p:attrName>
                                        </p:attrNameLst>
                                      </p:cBhvr>
                                      <p:to>
                                        <p:strVal val="visible"/>
                                      </p:to>
                                    </p:set>
                                    <p:anim calcmode="lin" valueType="num">
                                      <p:cBhvr additive="base">
                                        <p:cTn id="48" dur="500" fill="hold"/>
                                        <p:tgtEl>
                                          <p:spTgt spid="643086"/>
                                        </p:tgtEl>
                                        <p:attrNameLst>
                                          <p:attrName>ppt_x</p:attrName>
                                        </p:attrNameLst>
                                      </p:cBhvr>
                                      <p:tavLst>
                                        <p:tav tm="0">
                                          <p:val>
                                            <p:strVal val="0-#ppt_w/2"/>
                                          </p:val>
                                        </p:tav>
                                        <p:tav tm="100000">
                                          <p:val>
                                            <p:strVal val="#ppt_x"/>
                                          </p:val>
                                        </p:tav>
                                      </p:tavLst>
                                    </p:anim>
                                    <p:anim calcmode="lin" valueType="num">
                                      <p:cBhvr additive="base">
                                        <p:cTn id="49" dur="500" fill="hold"/>
                                        <p:tgtEl>
                                          <p:spTgt spid="643086"/>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643087"/>
                                        </p:tgtEl>
                                        <p:attrNameLst>
                                          <p:attrName>style.visibility</p:attrName>
                                        </p:attrNameLst>
                                      </p:cBhvr>
                                      <p:to>
                                        <p:strVal val="visible"/>
                                      </p:to>
                                    </p:set>
                                    <p:anim calcmode="lin" valueType="num">
                                      <p:cBhvr additive="base">
                                        <p:cTn id="54" dur="500" fill="hold"/>
                                        <p:tgtEl>
                                          <p:spTgt spid="643087"/>
                                        </p:tgtEl>
                                        <p:attrNameLst>
                                          <p:attrName>ppt_x</p:attrName>
                                        </p:attrNameLst>
                                      </p:cBhvr>
                                      <p:tavLst>
                                        <p:tav tm="0">
                                          <p:val>
                                            <p:strVal val="#ppt_x"/>
                                          </p:val>
                                        </p:tav>
                                        <p:tav tm="100000">
                                          <p:val>
                                            <p:strVal val="#ppt_x"/>
                                          </p:val>
                                        </p:tav>
                                      </p:tavLst>
                                    </p:anim>
                                    <p:anim calcmode="lin" valueType="num">
                                      <p:cBhvr additive="base">
                                        <p:cTn id="55" dur="500" fill="hold"/>
                                        <p:tgtEl>
                                          <p:spTgt spid="643087"/>
                                        </p:tgtEl>
                                        <p:attrNameLst>
                                          <p:attrName>ppt_y</p:attrName>
                                        </p:attrNameLst>
                                      </p:cBhvr>
                                      <p:tavLst>
                                        <p:tav tm="0">
                                          <p:val>
                                            <p:strVal val="1+#ppt_h/2"/>
                                          </p:val>
                                        </p:tav>
                                        <p:tav tm="100000">
                                          <p:val>
                                            <p:strVal val="#ppt_y"/>
                                          </p:val>
                                        </p:tav>
                                      </p:tavLst>
                                    </p:anim>
                                  </p:childTnLst>
                                </p:cTn>
                              </p:par>
                            </p:childTnLst>
                          </p:cTn>
                        </p:par>
                        <p:par>
                          <p:cTn id="56" fill="hold">
                            <p:stCondLst>
                              <p:cond delay="500"/>
                            </p:stCondLst>
                            <p:childTnLst>
                              <p:par>
                                <p:cTn id="57" presetID="23" presetClass="entr" presetSubtype="32" fill="hold" grpId="0" nodeType="afterEffect">
                                  <p:stCondLst>
                                    <p:cond delay="0"/>
                                  </p:stCondLst>
                                  <p:childTnLst>
                                    <p:set>
                                      <p:cBhvr>
                                        <p:cTn id="58" dur="1" fill="hold">
                                          <p:stCondLst>
                                            <p:cond delay="0"/>
                                          </p:stCondLst>
                                        </p:cTn>
                                        <p:tgtEl>
                                          <p:spTgt spid="643088"/>
                                        </p:tgtEl>
                                        <p:attrNameLst>
                                          <p:attrName>style.visibility</p:attrName>
                                        </p:attrNameLst>
                                      </p:cBhvr>
                                      <p:to>
                                        <p:strVal val="visible"/>
                                      </p:to>
                                    </p:set>
                                    <p:anim calcmode="lin" valueType="num">
                                      <p:cBhvr>
                                        <p:cTn id="59" dur="500" fill="hold"/>
                                        <p:tgtEl>
                                          <p:spTgt spid="643088"/>
                                        </p:tgtEl>
                                        <p:attrNameLst>
                                          <p:attrName>ppt_w</p:attrName>
                                        </p:attrNameLst>
                                      </p:cBhvr>
                                      <p:tavLst>
                                        <p:tav tm="0">
                                          <p:val>
                                            <p:strVal val="4*#ppt_w"/>
                                          </p:val>
                                        </p:tav>
                                        <p:tav tm="100000">
                                          <p:val>
                                            <p:strVal val="#ppt_w"/>
                                          </p:val>
                                        </p:tav>
                                      </p:tavLst>
                                    </p:anim>
                                    <p:anim calcmode="lin" valueType="num">
                                      <p:cBhvr>
                                        <p:cTn id="60" dur="500" fill="hold"/>
                                        <p:tgtEl>
                                          <p:spTgt spid="643088"/>
                                        </p:tgtEl>
                                        <p:attrNameLst>
                                          <p:attrName>ppt_h</p:attrName>
                                        </p:attrNameLst>
                                      </p:cBhvr>
                                      <p:tavLst>
                                        <p:tav tm="0">
                                          <p:val>
                                            <p:strVal val="4*#ppt_h"/>
                                          </p:val>
                                        </p:tav>
                                        <p:tav tm="100000">
                                          <p:val>
                                            <p:strVal val="#ppt_h"/>
                                          </p:val>
                                        </p:tav>
                                      </p:tavLst>
                                    </p:anim>
                                  </p:childTnLst>
                                </p:cTn>
                              </p:par>
                            </p:childTnLst>
                          </p:cTn>
                        </p:par>
                        <p:par>
                          <p:cTn id="61" fill="hold">
                            <p:stCondLst>
                              <p:cond delay="1000"/>
                            </p:stCondLst>
                            <p:childTnLst>
                              <p:par>
                                <p:cTn id="62" presetID="23" presetClass="entr" presetSubtype="288" fill="hold" grpId="0" nodeType="afterEffect">
                                  <p:stCondLst>
                                    <p:cond delay="0"/>
                                  </p:stCondLst>
                                  <p:childTnLst>
                                    <p:set>
                                      <p:cBhvr>
                                        <p:cTn id="63" dur="1" fill="hold">
                                          <p:stCondLst>
                                            <p:cond delay="0"/>
                                          </p:stCondLst>
                                        </p:cTn>
                                        <p:tgtEl>
                                          <p:spTgt spid="643090"/>
                                        </p:tgtEl>
                                        <p:attrNameLst>
                                          <p:attrName>style.visibility</p:attrName>
                                        </p:attrNameLst>
                                      </p:cBhvr>
                                      <p:to>
                                        <p:strVal val="visible"/>
                                      </p:to>
                                    </p:set>
                                    <p:anim calcmode="lin" valueType="num">
                                      <p:cBhvr>
                                        <p:cTn id="64" dur="500" fill="hold"/>
                                        <p:tgtEl>
                                          <p:spTgt spid="643090"/>
                                        </p:tgtEl>
                                        <p:attrNameLst>
                                          <p:attrName>ppt_w</p:attrName>
                                        </p:attrNameLst>
                                      </p:cBhvr>
                                      <p:tavLst>
                                        <p:tav tm="0">
                                          <p:val>
                                            <p:strVal val="4/3*#ppt_w"/>
                                          </p:val>
                                        </p:tav>
                                        <p:tav tm="100000">
                                          <p:val>
                                            <p:strVal val="#ppt_w"/>
                                          </p:val>
                                        </p:tav>
                                      </p:tavLst>
                                    </p:anim>
                                    <p:anim calcmode="lin" valueType="num">
                                      <p:cBhvr>
                                        <p:cTn id="65" dur="500" fill="hold"/>
                                        <p:tgtEl>
                                          <p:spTgt spid="643090"/>
                                        </p:tgtEl>
                                        <p:attrNameLst>
                                          <p:attrName>ppt_h</p:attrName>
                                        </p:attrNameLst>
                                      </p:cBhvr>
                                      <p:tavLst>
                                        <p:tav tm="0">
                                          <p:val>
                                            <p:strVal val="4/3*#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643089"/>
                                        </p:tgtEl>
                                        <p:attrNameLst>
                                          <p:attrName>style.visibility</p:attrName>
                                        </p:attrNameLst>
                                      </p:cBhvr>
                                      <p:to>
                                        <p:strVal val="visible"/>
                                      </p:to>
                                    </p:set>
                                    <p:anim calcmode="lin" valueType="num">
                                      <p:cBhvr additive="base">
                                        <p:cTn id="70" dur="500" fill="hold"/>
                                        <p:tgtEl>
                                          <p:spTgt spid="643089"/>
                                        </p:tgtEl>
                                        <p:attrNameLst>
                                          <p:attrName>ppt_x</p:attrName>
                                        </p:attrNameLst>
                                      </p:cBhvr>
                                      <p:tavLst>
                                        <p:tav tm="0">
                                          <p:val>
                                            <p:strVal val="#ppt_x"/>
                                          </p:val>
                                        </p:tav>
                                        <p:tav tm="100000">
                                          <p:val>
                                            <p:strVal val="#ppt_x"/>
                                          </p:val>
                                        </p:tav>
                                      </p:tavLst>
                                    </p:anim>
                                    <p:anim calcmode="lin" valueType="num">
                                      <p:cBhvr additive="base">
                                        <p:cTn id="71" dur="500" fill="hold"/>
                                        <p:tgtEl>
                                          <p:spTgt spid="643089"/>
                                        </p:tgtEl>
                                        <p:attrNameLst>
                                          <p:attrName>ppt_y</p:attrName>
                                        </p:attrNameLst>
                                      </p:cBhvr>
                                      <p:tavLst>
                                        <p:tav tm="0">
                                          <p:val>
                                            <p:strVal val="1+#ppt_h/2"/>
                                          </p:val>
                                        </p:tav>
                                        <p:tav tm="100000">
                                          <p:val>
                                            <p:strVal val="#ppt_y"/>
                                          </p:val>
                                        </p:tav>
                                      </p:tavLst>
                                    </p:anim>
                                  </p:childTnLst>
                                </p:cTn>
                              </p:par>
                            </p:childTnLst>
                          </p:cTn>
                        </p:par>
                        <p:par>
                          <p:cTn id="72" fill="hold">
                            <p:stCondLst>
                              <p:cond delay="500"/>
                            </p:stCondLst>
                            <p:childTnLst>
                              <p:par>
                                <p:cTn id="73" presetID="16" presetClass="entr" presetSubtype="42" fill="hold" grpId="0" nodeType="afterEffect">
                                  <p:stCondLst>
                                    <p:cond delay="0"/>
                                  </p:stCondLst>
                                  <p:childTnLst>
                                    <p:set>
                                      <p:cBhvr>
                                        <p:cTn id="74" dur="1" fill="hold">
                                          <p:stCondLst>
                                            <p:cond delay="0"/>
                                          </p:stCondLst>
                                        </p:cTn>
                                        <p:tgtEl>
                                          <p:spTgt spid="643074"/>
                                        </p:tgtEl>
                                        <p:attrNameLst>
                                          <p:attrName>style.visibility</p:attrName>
                                        </p:attrNameLst>
                                      </p:cBhvr>
                                      <p:to>
                                        <p:strVal val="visible"/>
                                      </p:to>
                                    </p:set>
                                    <p:animEffect transition="in" filter="barn(outHorizontal)">
                                      <p:cBhvr>
                                        <p:cTn id="75" dur="500"/>
                                        <p:tgtEl>
                                          <p:spTgt spid="643074"/>
                                        </p:tgtEl>
                                      </p:cBhvr>
                                    </p:animEffect>
                                  </p:childTnLst>
                                </p:cTn>
                              </p:par>
                            </p:childTnLst>
                          </p:cTn>
                        </p:par>
                      </p:childTnLst>
                    </p:cTn>
                  </p:par>
                  <p:par>
                    <p:cTn id="76" fill="hold">
                      <p:stCondLst>
                        <p:cond delay="indefinite"/>
                      </p:stCondLst>
                      <p:childTnLst>
                        <p:par>
                          <p:cTn id="77" fill="hold">
                            <p:stCondLst>
                              <p:cond delay="0"/>
                            </p:stCondLst>
                            <p:childTnLst>
                              <p:par>
                                <p:cTn id="78" presetID="23" presetClass="entr" presetSubtype="32" fill="hold" grpId="0" nodeType="clickEffect">
                                  <p:stCondLst>
                                    <p:cond delay="0"/>
                                  </p:stCondLst>
                                  <p:childTnLst>
                                    <p:set>
                                      <p:cBhvr>
                                        <p:cTn id="79" dur="1" fill="hold">
                                          <p:stCondLst>
                                            <p:cond delay="0"/>
                                          </p:stCondLst>
                                        </p:cTn>
                                        <p:tgtEl>
                                          <p:spTgt spid="643092"/>
                                        </p:tgtEl>
                                        <p:attrNameLst>
                                          <p:attrName>style.visibility</p:attrName>
                                        </p:attrNameLst>
                                      </p:cBhvr>
                                      <p:to>
                                        <p:strVal val="visible"/>
                                      </p:to>
                                    </p:set>
                                    <p:anim calcmode="lin" valueType="num">
                                      <p:cBhvr>
                                        <p:cTn id="80" dur="500" fill="hold"/>
                                        <p:tgtEl>
                                          <p:spTgt spid="643092"/>
                                        </p:tgtEl>
                                        <p:attrNameLst>
                                          <p:attrName>ppt_w</p:attrName>
                                        </p:attrNameLst>
                                      </p:cBhvr>
                                      <p:tavLst>
                                        <p:tav tm="0">
                                          <p:val>
                                            <p:strVal val="4*#ppt_w"/>
                                          </p:val>
                                        </p:tav>
                                        <p:tav tm="100000">
                                          <p:val>
                                            <p:strVal val="#ppt_w"/>
                                          </p:val>
                                        </p:tav>
                                      </p:tavLst>
                                    </p:anim>
                                    <p:anim calcmode="lin" valueType="num">
                                      <p:cBhvr>
                                        <p:cTn id="81" dur="500" fill="hold"/>
                                        <p:tgtEl>
                                          <p:spTgt spid="643092"/>
                                        </p:tgtEl>
                                        <p:attrNameLst>
                                          <p:attrName>ppt_h</p:attrName>
                                        </p:attrNameLst>
                                      </p:cBhvr>
                                      <p:tavLst>
                                        <p:tav tm="0">
                                          <p:val>
                                            <p:strVal val="4*#ppt_h"/>
                                          </p:val>
                                        </p:tav>
                                        <p:tav tm="100000">
                                          <p:val>
                                            <p:strVal val="#ppt_h"/>
                                          </p:val>
                                        </p:tav>
                                      </p:tavLst>
                                    </p:anim>
                                  </p:childTnLst>
                                </p:cTn>
                              </p:par>
                            </p:childTnLst>
                          </p:cTn>
                        </p:par>
                        <p:par>
                          <p:cTn id="82" fill="hold">
                            <p:stCondLst>
                              <p:cond delay="500"/>
                            </p:stCondLst>
                            <p:childTnLst>
                              <p:par>
                                <p:cTn id="83" presetID="23" presetClass="entr" presetSubtype="32" fill="hold" grpId="0" nodeType="afterEffect">
                                  <p:stCondLst>
                                    <p:cond delay="0"/>
                                  </p:stCondLst>
                                  <p:childTnLst>
                                    <p:set>
                                      <p:cBhvr>
                                        <p:cTn id="84" dur="1" fill="hold">
                                          <p:stCondLst>
                                            <p:cond delay="0"/>
                                          </p:stCondLst>
                                        </p:cTn>
                                        <p:tgtEl>
                                          <p:spTgt spid="643093"/>
                                        </p:tgtEl>
                                        <p:attrNameLst>
                                          <p:attrName>style.visibility</p:attrName>
                                        </p:attrNameLst>
                                      </p:cBhvr>
                                      <p:to>
                                        <p:strVal val="visible"/>
                                      </p:to>
                                    </p:set>
                                    <p:anim calcmode="lin" valueType="num">
                                      <p:cBhvr>
                                        <p:cTn id="85" dur="500" fill="hold"/>
                                        <p:tgtEl>
                                          <p:spTgt spid="643093"/>
                                        </p:tgtEl>
                                        <p:attrNameLst>
                                          <p:attrName>ppt_w</p:attrName>
                                        </p:attrNameLst>
                                      </p:cBhvr>
                                      <p:tavLst>
                                        <p:tav tm="0">
                                          <p:val>
                                            <p:strVal val="4*#ppt_w"/>
                                          </p:val>
                                        </p:tav>
                                        <p:tav tm="100000">
                                          <p:val>
                                            <p:strVal val="#ppt_w"/>
                                          </p:val>
                                        </p:tav>
                                      </p:tavLst>
                                    </p:anim>
                                    <p:anim calcmode="lin" valueType="num">
                                      <p:cBhvr>
                                        <p:cTn id="86" dur="500" fill="hold"/>
                                        <p:tgtEl>
                                          <p:spTgt spid="643093"/>
                                        </p:tgtEl>
                                        <p:attrNameLst>
                                          <p:attrName>ppt_h</p:attrName>
                                        </p:attrNameLst>
                                      </p:cBhvr>
                                      <p:tavLst>
                                        <p:tav tm="0">
                                          <p:val>
                                            <p:strVal val="4*#ppt_h"/>
                                          </p:val>
                                        </p:tav>
                                        <p:tav tm="100000">
                                          <p:val>
                                            <p:strVal val="#ppt_h"/>
                                          </p:val>
                                        </p:tav>
                                      </p:tavLst>
                                    </p:anim>
                                  </p:childTnLst>
                                </p:cTn>
                              </p:par>
                            </p:childTnLst>
                          </p:cTn>
                        </p:par>
                        <p:par>
                          <p:cTn id="87" fill="hold">
                            <p:stCondLst>
                              <p:cond delay="1000"/>
                            </p:stCondLst>
                            <p:childTnLst>
                              <p:par>
                                <p:cTn id="88" presetID="23" presetClass="entr" presetSubtype="36" fill="hold" grpId="0" nodeType="afterEffect">
                                  <p:stCondLst>
                                    <p:cond delay="0"/>
                                  </p:stCondLst>
                                  <p:childTnLst>
                                    <p:set>
                                      <p:cBhvr>
                                        <p:cTn id="89" dur="1" fill="hold">
                                          <p:stCondLst>
                                            <p:cond delay="0"/>
                                          </p:stCondLst>
                                        </p:cTn>
                                        <p:tgtEl>
                                          <p:spTgt spid="643094"/>
                                        </p:tgtEl>
                                        <p:attrNameLst>
                                          <p:attrName>style.visibility</p:attrName>
                                        </p:attrNameLst>
                                      </p:cBhvr>
                                      <p:to>
                                        <p:strVal val="visible"/>
                                      </p:to>
                                    </p:set>
                                    <p:anim calcmode="lin" valueType="num">
                                      <p:cBhvr>
                                        <p:cTn id="90" dur="500" fill="hold"/>
                                        <p:tgtEl>
                                          <p:spTgt spid="643094"/>
                                        </p:tgtEl>
                                        <p:attrNameLst>
                                          <p:attrName>ppt_w</p:attrName>
                                        </p:attrNameLst>
                                      </p:cBhvr>
                                      <p:tavLst>
                                        <p:tav tm="0">
                                          <p:val>
                                            <p:strVal val="(6*min(max(#ppt_w*#ppt_h,.3),1)-7.4)/-.7*#ppt_w"/>
                                          </p:val>
                                        </p:tav>
                                        <p:tav tm="100000">
                                          <p:val>
                                            <p:strVal val="#ppt_w"/>
                                          </p:val>
                                        </p:tav>
                                      </p:tavLst>
                                    </p:anim>
                                    <p:anim calcmode="lin" valueType="num">
                                      <p:cBhvr>
                                        <p:cTn id="91" dur="500" fill="hold"/>
                                        <p:tgtEl>
                                          <p:spTgt spid="643094"/>
                                        </p:tgtEl>
                                        <p:attrNameLst>
                                          <p:attrName>ppt_h</p:attrName>
                                        </p:attrNameLst>
                                      </p:cBhvr>
                                      <p:tavLst>
                                        <p:tav tm="0">
                                          <p:val>
                                            <p:strVal val="(6*min(max(#ppt_w*#ppt_h,.3),1)-7.4)/-.7*#ppt_h"/>
                                          </p:val>
                                        </p:tav>
                                        <p:tav tm="100000">
                                          <p:val>
                                            <p:strVal val="#ppt_h"/>
                                          </p:val>
                                        </p:tav>
                                      </p:tavLst>
                                    </p:anim>
                                    <p:anim calcmode="lin" valueType="num">
                                      <p:cBhvr>
                                        <p:cTn id="92" dur="500" fill="hold"/>
                                        <p:tgtEl>
                                          <p:spTgt spid="643094"/>
                                        </p:tgtEl>
                                        <p:attrNameLst>
                                          <p:attrName>ppt_x</p:attrName>
                                        </p:attrNameLst>
                                      </p:cBhvr>
                                      <p:tavLst>
                                        <p:tav tm="0">
                                          <p:val>
                                            <p:fltVal val="0.500000"/>
                                          </p:val>
                                        </p:tav>
                                        <p:tav tm="100000">
                                          <p:val>
                                            <p:strVal val="#ppt_x"/>
                                          </p:val>
                                        </p:tav>
                                      </p:tavLst>
                                    </p:anim>
                                    <p:anim calcmode="lin" valueType="num">
                                      <p:cBhvr>
                                        <p:cTn id="93" dur="500" fill="hold"/>
                                        <p:tgtEl>
                                          <p:spTgt spid="643094"/>
                                        </p:tgtEl>
                                        <p:attrNameLst>
                                          <p:attrName>ppt_y</p:attrName>
                                        </p:attrNameLst>
                                      </p:cBhvr>
                                      <p:tavLst>
                                        <p:tav tm="0">
                                          <p:val>
                                            <p:strVal val="1+(6*min(max(#ppt_w*#ppt_h,.3),1)-7.4)/-.7*#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2" presetClass="entr" presetSubtype="8" fill="hold" nodeType="clickEffect">
                                  <p:stCondLst>
                                    <p:cond delay="0"/>
                                  </p:stCondLst>
                                  <p:childTnLst>
                                    <p:set>
                                      <p:cBhvr>
                                        <p:cTn id="97" dur="1" fill="hold">
                                          <p:stCondLst>
                                            <p:cond delay="0"/>
                                          </p:stCondLst>
                                        </p:cTn>
                                        <p:tgtEl>
                                          <p:spTgt spid="643095"/>
                                        </p:tgtEl>
                                        <p:attrNameLst>
                                          <p:attrName>style.visibility</p:attrName>
                                        </p:attrNameLst>
                                      </p:cBhvr>
                                      <p:to>
                                        <p:strVal val="visible"/>
                                      </p:to>
                                    </p:set>
                                    <p:anim calcmode="lin" valueType="num">
                                      <p:cBhvr additive="base">
                                        <p:cTn id="98" dur="500" fill="hold"/>
                                        <p:tgtEl>
                                          <p:spTgt spid="643095"/>
                                        </p:tgtEl>
                                        <p:attrNameLst>
                                          <p:attrName>ppt_x</p:attrName>
                                        </p:attrNameLst>
                                      </p:cBhvr>
                                      <p:tavLst>
                                        <p:tav tm="0">
                                          <p:val>
                                            <p:strVal val="0-#ppt_w/2"/>
                                          </p:val>
                                        </p:tav>
                                        <p:tav tm="100000">
                                          <p:val>
                                            <p:strVal val="#ppt_x"/>
                                          </p:val>
                                        </p:tav>
                                      </p:tavLst>
                                    </p:anim>
                                    <p:anim calcmode="lin" valueType="num">
                                      <p:cBhvr additive="base">
                                        <p:cTn id="99" dur="500" fill="hold"/>
                                        <p:tgtEl>
                                          <p:spTgt spid="6430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4" grpId="0"/>
      <p:bldP spid="643078" grpId="0" animBg="1"/>
      <p:bldP spid="643079" grpId="0" animBg="1"/>
      <p:bldP spid="643080" grpId="0"/>
      <p:bldP spid="643081" grpId="0" animBg="1"/>
      <p:bldP spid="643082" grpId="0" animBg="1"/>
      <p:bldP spid="643083" grpId="0" animBg="1"/>
      <p:bldP spid="643084" grpId="0" animBg="1"/>
      <p:bldP spid="643085" grpId="0"/>
      <p:bldP spid="643086" grpId="0" animBg="1"/>
      <p:bldP spid="643087" grpId="0" animBg="1"/>
      <p:bldP spid="643088" grpId="0" animBg="1"/>
      <p:bldP spid="643089" grpId="0" animBg="1"/>
      <p:bldP spid="643090" grpId="0" animBg="1"/>
      <p:bldP spid="643092" grpId="0" animBg="1"/>
      <p:bldP spid="643093" grpId="0" animBg="1"/>
      <p:bldP spid="64309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2" name="Text Box 2"/>
          <p:cNvSpPr txBox="1"/>
          <p:nvPr/>
        </p:nvSpPr>
        <p:spPr>
          <a:xfrm>
            <a:off x="2362200" y="2057400"/>
            <a:ext cx="42005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49" charset="-122"/>
              </a:rPr>
              <a:t>第二部分   毒粒的性质</a:t>
            </a:r>
            <a:endParaRPr lang="zh-CN" altLang="en-US" sz="2400" dirty="0">
              <a:ea typeface="黑体" panose="02010609060101010101" pitchFamily="49" charset="-122"/>
            </a:endParaRPr>
          </a:p>
        </p:txBody>
      </p:sp>
      <p:sp>
        <p:nvSpPr>
          <p:cNvPr id="51203" name="Text Box 3"/>
          <p:cNvSpPr txBox="1"/>
          <p:nvPr/>
        </p:nvSpPr>
        <p:spPr>
          <a:xfrm>
            <a:off x="2916238" y="3716338"/>
            <a:ext cx="2971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病毒的基本结构特点</a:t>
            </a:r>
            <a:endParaRPr lang="zh-CN" altLang="en-US" sz="1600" dirty="0">
              <a:ea typeface="黑体" panose="02010609060101010101" pitchFamily="49"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3250" name="Text Box 2"/>
          <p:cNvSpPr txBox="1"/>
          <p:nvPr/>
        </p:nvSpPr>
        <p:spPr>
          <a:xfrm>
            <a:off x="3124200" y="304800"/>
            <a:ext cx="32004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第二部分   毒粒的性质</a:t>
            </a:r>
            <a:endParaRPr lang="zh-CN" altLang="en-US" sz="2400" b="1" dirty="0">
              <a:ea typeface="黑体" panose="02010609060101010101" pitchFamily="49" charset="-122"/>
            </a:endParaRPr>
          </a:p>
        </p:txBody>
      </p:sp>
      <p:sp>
        <p:nvSpPr>
          <p:cNvPr id="877572" name="Text Box 4"/>
          <p:cNvSpPr txBox="1"/>
          <p:nvPr/>
        </p:nvSpPr>
        <p:spPr>
          <a:xfrm>
            <a:off x="323850" y="1936750"/>
            <a:ext cx="8880475" cy="946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毒粒（病毒颗粒）：</a:t>
            </a:r>
            <a:endParaRPr lang="zh-CN" altLang="en-US" sz="2800" b="1" dirty="0">
              <a:solidFill>
                <a:schemeClr val="accent1"/>
              </a:solidFill>
              <a:ea typeface="黑体" panose="02010609060101010101" pitchFamily="49" charset="-122"/>
            </a:endParaRPr>
          </a:p>
          <a:p>
            <a:pPr marL="0" lvl="0" indent="0" eaLnBrk="1" hangingPunct="1">
              <a:spcBef>
                <a:spcPct val="0"/>
              </a:spcBef>
              <a:buNone/>
            </a:pPr>
            <a:r>
              <a:rPr lang="zh-CN" altLang="en-US" sz="2800" b="1" dirty="0">
                <a:solidFill>
                  <a:schemeClr val="accent1"/>
                </a:solidFill>
                <a:ea typeface="黑体" panose="02010609060101010101" pitchFamily="49" charset="-122"/>
              </a:rPr>
              <a:t>                      </a:t>
            </a:r>
            <a:r>
              <a:rPr lang="zh-CN" altLang="en-US" sz="2400" b="1" dirty="0">
                <a:ea typeface="黑体" panose="02010609060101010101" pitchFamily="49" charset="-122"/>
              </a:rPr>
              <a:t>病毒的细胞外颗粒形式，也是病毒的感染性形式。</a:t>
            </a:r>
            <a:endParaRPr lang="zh-CN" altLang="en-US" sz="2400" dirty="0">
              <a:ea typeface="黑体" panose="02010609060101010101" pitchFamily="49" charset="-122"/>
            </a:endParaRPr>
          </a:p>
        </p:txBody>
      </p:sp>
      <p:sp>
        <p:nvSpPr>
          <p:cNvPr id="877573" name="Text Box 5"/>
          <p:cNvSpPr txBox="1"/>
          <p:nvPr/>
        </p:nvSpPr>
        <p:spPr>
          <a:xfrm>
            <a:off x="457200" y="3217863"/>
            <a:ext cx="3587750" cy="460375"/>
          </a:xfrm>
          <a:prstGeom prst="rect">
            <a:avLst/>
          </a:prstGeom>
          <a:solidFill>
            <a:schemeClr val="bg2"/>
          </a:solidFill>
          <a:ln w="3175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能够自主复制的遗传物质</a:t>
            </a:r>
            <a:endParaRPr lang="zh-CN" altLang="en-US" sz="2400" dirty="0">
              <a:ea typeface="黑体" panose="02010609060101010101" pitchFamily="49" charset="-122"/>
            </a:endParaRPr>
          </a:p>
        </p:txBody>
      </p:sp>
      <p:sp>
        <p:nvSpPr>
          <p:cNvPr id="877574" name="Text Box 6"/>
          <p:cNvSpPr txBox="1"/>
          <p:nvPr/>
        </p:nvSpPr>
        <p:spPr>
          <a:xfrm>
            <a:off x="163513" y="4819650"/>
            <a:ext cx="8848725" cy="8302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solidFill>
                  <a:schemeClr val="folHlink"/>
                </a:solidFill>
                <a:ea typeface="黑体" panose="02010609060101010101" pitchFamily="49" charset="-122"/>
              </a:rPr>
              <a:t>保护遗传物质免遭环境破坏，并作为将遗传物质从一个宿主细胞</a:t>
            </a:r>
            <a:endParaRPr lang="zh-CN" altLang="en-US" sz="2400" b="1" dirty="0">
              <a:solidFill>
                <a:schemeClr val="folHlink"/>
              </a:solidFill>
              <a:ea typeface="黑体" panose="02010609060101010101" pitchFamily="49" charset="-122"/>
            </a:endParaRPr>
          </a:p>
          <a:p>
            <a:pPr marL="0" lvl="0" indent="0" algn="ctr" eaLnBrk="1" hangingPunct="1">
              <a:spcBef>
                <a:spcPct val="0"/>
              </a:spcBef>
              <a:buNone/>
            </a:pPr>
            <a:r>
              <a:rPr lang="zh-CN" altLang="en-US" sz="2400" b="1" dirty="0">
                <a:solidFill>
                  <a:schemeClr val="folHlink"/>
                </a:solidFill>
                <a:ea typeface="黑体" panose="02010609060101010101" pitchFamily="49" charset="-122"/>
              </a:rPr>
              <a:t>传递给另一个宿主细胞的载体。</a:t>
            </a:r>
            <a:endParaRPr lang="zh-CN" altLang="en-US" sz="2400" b="1" dirty="0">
              <a:solidFill>
                <a:schemeClr val="folHlink"/>
              </a:solidFill>
              <a:ea typeface="黑体" panose="02010609060101010101" pitchFamily="49" charset="-122"/>
            </a:endParaRPr>
          </a:p>
        </p:txBody>
      </p:sp>
      <p:sp>
        <p:nvSpPr>
          <p:cNvPr id="877575" name="Text Box 7"/>
          <p:cNvSpPr txBox="1"/>
          <p:nvPr/>
        </p:nvSpPr>
        <p:spPr>
          <a:xfrm>
            <a:off x="5292725" y="3213100"/>
            <a:ext cx="1744663" cy="485775"/>
          </a:xfrm>
          <a:prstGeom prst="rect">
            <a:avLst/>
          </a:prstGeom>
          <a:solidFill>
            <a:srgbClr val="008000"/>
          </a:solidFill>
          <a:ln w="28575" cap="flat" cmpd="sng">
            <a:solidFill>
              <a:schemeClr val="folHlink"/>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蛋白质外壳</a:t>
            </a:r>
            <a:endParaRPr lang="zh-CN" altLang="en-US" sz="2800" dirty="0">
              <a:ea typeface="黑体" panose="02010609060101010101" pitchFamily="49" charset="-122"/>
            </a:endParaRPr>
          </a:p>
        </p:txBody>
      </p:sp>
      <p:sp>
        <p:nvSpPr>
          <p:cNvPr id="877576" name="Text Box 8"/>
          <p:cNvSpPr txBox="1"/>
          <p:nvPr/>
        </p:nvSpPr>
        <p:spPr>
          <a:xfrm>
            <a:off x="7848600" y="3213100"/>
            <a:ext cx="904875" cy="488950"/>
          </a:xfrm>
          <a:prstGeom prst="rect">
            <a:avLst/>
          </a:prstGeom>
          <a:solidFill>
            <a:srgbClr val="0000FF"/>
          </a:solidFill>
          <a:ln w="31750" cap="flat" cmpd="sng">
            <a:solidFill>
              <a:srgbClr val="008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ea typeface="黑体" panose="02010609060101010101" pitchFamily="49" charset="-122"/>
              </a:rPr>
              <a:t> </a:t>
            </a:r>
            <a:r>
              <a:rPr lang="zh-CN" altLang="en-US" sz="2400" b="1" dirty="0">
                <a:ea typeface="黑体" panose="02010609060101010101" pitchFamily="49" charset="-122"/>
              </a:rPr>
              <a:t>包膜</a:t>
            </a:r>
            <a:endParaRPr lang="zh-CN" altLang="en-US" sz="2400" dirty="0">
              <a:ea typeface="黑体" panose="02010609060101010101" pitchFamily="49" charset="-122"/>
            </a:endParaRPr>
          </a:p>
        </p:txBody>
      </p:sp>
      <p:sp>
        <p:nvSpPr>
          <p:cNvPr id="877577" name="AutoShape 9"/>
          <p:cNvSpPr/>
          <p:nvPr/>
        </p:nvSpPr>
        <p:spPr>
          <a:xfrm>
            <a:off x="4500563" y="3284538"/>
            <a:ext cx="381000" cy="304800"/>
          </a:xfrm>
          <a:prstGeom prst="plus">
            <a:avLst>
              <a:gd name="adj" fmla="val 25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877578" name="AutoShape 10"/>
          <p:cNvSpPr/>
          <p:nvPr/>
        </p:nvSpPr>
        <p:spPr>
          <a:xfrm>
            <a:off x="7239000" y="3284538"/>
            <a:ext cx="381000" cy="304800"/>
          </a:xfrm>
          <a:prstGeom prst="plus">
            <a:avLst>
              <a:gd name="adj" fmla="val 25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877579" name="AutoShape 11"/>
          <p:cNvSpPr/>
          <p:nvPr/>
        </p:nvSpPr>
        <p:spPr>
          <a:xfrm>
            <a:off x="3962400" y="4056063"/>
            <a:ext cx="1752600" cy="533400"/>
          </a:xfrm>
          <a:prstGeom prst="downArrowCallout">
            <a:avLst>
              <a:gd name="adj1" fmla="val 82142"/>
              <a:gd name="adj2" fmla="val 82142"/>
              <a:gd name="adj3" fmla="val 16666"/>
              <a:gd name="adj4" fmla="val 66667"/>
            </a:avLst>
          </a:prstGeom>
          <a:solidFill>
            <a:schemeClr val="tx2"/>
          </a:solidFill>
          <a:ln w="25400" cap="flat" cmpd="sng">
            <a:solidFill>
              <a:schemeClr val="accent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877580" name="Text Box 12"/>
          <p:cNvSpPr txBox="1"/>
          <p:nvPr/>
        </p:nvSpPr>
        <p:spPr>
          <a:xfrm>
            <a:off x="5562600" y="1341438"/>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（参见</a:t>
            </a:r>
            <a:r>
              <a:rPr lang="en-US" altLang="zh-CN" b="1" dirty="0">
                <a:solidFill>
                  <a:srgbClr val="00FF00"/>
                </a:solidFill>
                <a:ea typeface="黑体" panose="02010609060101010101" pitchFamily="49" charset="-122"/>
              </a:rPr>
              <a:t>P158）</a:t>
            </a:r>
            <a:endParaRPr lang="en-US" altLang="zh-CN" sz="2800" dirty="0">
              <a:solidFill>
                <a:srgbClr val="00FF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77580"/>
                                        </p:tgtEl>
                                        <p:attrNameLst>
                                          <p:attrName>style.visibility</p:attrName>
                                        </p:attrNameLst>
                                      </p:cBhvr>
                                      <p:to>
                                        <p:strVal val="visible"/>
                                      </p:to>
                                    </p:set>
                                    <p:anim calcmode="lin" valueType="num">
                                      <p:cBhvr additive="base">
                                        <p:cTn id="7" dur="500" fill="hold"/>
                                        <p:tgtEl>
                                          <p:spTgt spid="877580"/>
                                        </p:tgtEl>
                                        <p:attrNameLst>
                                          <p:attrName>ppt_x</p:attrName>
                                        </p:attrNameLst>
                                      </p:cBhvr>
                                      <p:tavLst>
                                        <p:tav tm="0">
                                          <p:val>
                                            <p:strVal val="#ppt_x"/>
                                          </p:val>
                                        </p:tav>
                                        <p:tav tm="100000">
                                          <p:val>
                                            <p:strVal val="#ppt_x"/>
                                          </p:val>
                                        </p:tav>
                                      </p:tavLst>
                                    </p:anim>
                                    <p:anim calcmode="lin" valueType="num">
                                      <p:cBhvr additive="base">
                                        <p:cTn id="8" dur="500" fill="hold"/>
                                        <p:tgtEl>
                                          <p:spTgt spid="87758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877572"/>
                                        </p:tgtEl>
                                        <p:attrNameLst>
                                          <p:attrName>style.visibility</p:attrName>
                                        </p:attrNameLst>
                                      </p:cBhvr>
                                      <p:to>
                                        <p:strVal val="visible"/>
                                      </p:to>
                                    </p:set>
                                    <p:anim calcmode="lin" valueType="num">
                                      <p:cBhvr additive="base">
                                        <p:cTn id="12" dur="500" fill="hold"/>
                                        <p:tgtEl>
                                          <p:spTgt spid="877572"/>
                                        </p:tgtEl>
                                        <p:attrNameLst>
                                          <p:attrName>ppt_x</p:attrName>
                                        </p:attrNameLst>
                                      </p:cBhvr>
                                      <p:tavLst>
                                        <p:tav tm="0">
                                          <p:val>
                                            <p:strVal val="#ppt_x"/>
                                          </p:val>
                                        </p:tav>
                                        <p:tav tm="100000">
                                          <p:val>
                                            <p:strVal val="#ppt_x"/>
                                          </p:val>
                                        </p:tav>
                                      </p:tavLst>
                                    </p:anim>
                                    <p:anim calcmode="lin" valueType="num">
                                      <p:cBhvr additive="base">
                                        <p:cTn id="13" dur="500" fill="hold"/>
                                        <p:tgtEl>
                                          <p:spTgt spid="87757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grpId="0" nodeType="clickEffect">
                                  <p:stCondLst>
                                    <p:cond delay="0"/>
                                  </p:stCondLst>
                                  <p:childTnLst>
                                    <p:set>
                                      <p:cBhvr>
                                        <p:cTn id="17" dur="1" fill="hold">
                                          <p:stCondLst>
                                            <p:cond delay="0"/>
                                          </p:stCondLst>
                                        </p:cTn>
                                        <p:tgtEl>
                                          <p:spTgt spid="877573"/>
                                        </p:tgtEl>
                                        <p:attrNameLst>
                                          <p:attrName>style.visibility</p:attrName>
                                        </p:attrNameLst>
                                      </p:cBhvr>
                                      <p:to>
                                        <p:strVal val="visible"/>
                                      </p:to>
                                    </p:set>
                                    <p:anim calcmode="lin" valueType="num">
                                      <p:cBhvr additive="base">
                                        <p:cTn id="18" dur="500" fill="hold"/>
                                        <p:tgtEl>
                                          <p:spTgt spid="877573"/>
                                        </p:tgtEl>
                                        <p:attrNameLst>
                                          <p:attrName>ppt_x</p:attrName>
                                        </p:attrNameLst>
                                      </p:cBhvr>
                                      <p:tavLst>
                                        <p:tav tm="0">
                                          <p:val>
                                            <p:strVal val="0-#ppt_w/2"/>
                                          </p:val>
                                        </p:tav>
                                        <p:tav tm="100000">
                                          <p:val>
                                            <p:strVal val="#ppt_x"/>
                                          </p:val>
                                        </p:tav>
                                      </p:tavLst>
                                    </p:anim>
                                    <p:anim calcmode="lin" valueType="num">
                                      <p:cBhvr additive="base">
                                        <p:cTn id="19" dur="500" fill="hold"/>
                                        <p:tgtEl>
                                          <p:spTgt spid="877573"/>
                                        </p:tgtEl>
                                        <p:attrNameLst>
                                          <p:attrName>ppt_y</p:attrName>
                                        </p:attrNameLst>
                                      </p:cBhvr>
                                      <p:tavLst>
                                        <p:tav tm="0">
                                          <p:val>
                                            <p:strVal val="1+#ppt_h/2"/>
                                          </p:val>
                                        </p:tav>
                                        <p:tav tm="100000">
                                          <p:val>
                                            <p:strVal val="#ppt_y"/>
                                          </p:val>
                                        </p:tav>
                                      </p:tavLst>
                                    </p:anim>
                                  </p:childTnLst>
                                </p:cTn>
                              </p:par>
                            </p:childTnLst>
                          </p:cTn>
                        </p:par>
                        <p:par>
                          <p:cTn id="20" fill="hold">
                            <p:stCondLst>
                              <p:cond delay="500"/>
                            </p:stCondLst>
                            <p:childTnLst>
                              <p:par>
                                <p:cTn id="21" presetID="2" presetClass="entr" presetSubtype="8" fill="hold" grpId="0" nodeType="afterEffect">
                                  <p:stCondLst>
                                    <p:cond delay="0"/>
                                  </p:stCondLst>
                                  <p:childTnLst>
                                    <p:set>
                                      <p:cBhvr>
                                        <p:cTn id="22" dur="1" fill="hold">
                                          <p:stCondLst>
                                            <p:cond delay="0"/>
                                          </p:stCondLst>
                                        </p:cTn>
                                        <p:tgtEl>
                                          <p:spTgt spid="877577"/>
                                        </p:tgtEl>
                                        <p:attrNameLst>
                                          <p:attrName>style.visibility</p:attrName>
                                        </p:attrNameLst>
                                      </p:cBhvr>
                                      <p:to>
                                        <p:strVal val="visible"/>
                                      </p:to>
                                    </p:set>
                                    <p:anim calcmode="lin" valueType="num">
                                      <p:cBhvr additive="base">
                                        <p:cTn id="23" dur="500" fill="hold"/>
                                        <p:tgtEl>
                                          <p:spTgt spid="877577"/>
                                        </p:tgtEl>
                                        <p:attrNameLst>
                                          <p:attrName>ppt_x</p:attrName>
                                        </p:attrNameLst>
                                      </p:cBhvr>
                                      <p:tavLst>
                                        <p:tav tm="0">
                                          <p:val>
                                            <p:strVal val="0-#ppt_w/2"/>
                                          </p:val>
                                        </p:tav>
                                        <p:tav tm="100000">
                                          <p:val>
                                            <p:strVal val="#ppt_x"/>
                                          </p:val>
                                        </p:tav>
                                      </p:tavLst>
                                    </p:anim>
                                    <p:anim calcmode="lin" valueType="num">
                                      <p:cBhvr additive="base">
                                        <p:cTn id="24" dur="500" fill="hold"/>
                                        <p:tgtEl>
                                          <p:spTgt spid="877577"/>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2" presetClass="entr" presetSubtype="8" fill="hold" grpId="0" nodeType="afterEffect">
                                  <p:stCondLst>
                                    <p:cond delay="0"/>
                                  </p:stCondLst>
                                  <p:childTnLst>
                                    <p:set>
                                      <p:cBhvr>
                                        <p:cTn id="27" dur="1" fill="hold">
                                          <p:stCondLst>
                                            <p:cond delay="0"/>
                                          </p:stCondLst>
                                        </p:cTn>
                                        <p:tgtEl>
                                          <p:spTgt spid="877575"/>
                                        </p:tgtEl>
                                        <p:attrNameLst>
                                          <p:attrName>style.visibility</p:attrName>
                                        </p:attrNameLst>
                                      </p:cBhvr>
                                      <p:to>
                                        <p:strVal val="visible"/>
                                      </p:to>
                                    </p:set>
                                    <p:anim calcmode="lin" valueType="num">
                                      <p:cBhvr additive="base">
                                        <p:cTn id="28" dur="500" fill="hold"/>
                                        <p:tgtEl>
                                          <p:spTgt spid="877575"/>
                                        </p:tgtEl>
                                        <p:attrNameLst>
                                          <p:attrName>ppt_x</p:attrName>
                                        </p:attrNameLst>
                                      </p:cBhvr>
                                      <p:tavLst>
                                        <p:tav tm="0">
                                          <p:val>
                                            <p:strVal val="0-#ppt_w/2"/>
                                          </p:val>
                                        </p:tav>
                                        <p:tav tm="100000">
                                          <p:val>
                                            <p:strVal val="#ppt_x"/>
                                          </p:val>
                                        </p:tav>
                                      </p:tavLst>
                                    </p:anim>
                                    <p:anim calcmode="lin" valueType="num">
                                      <p:cBhvr additive="base">
                                        <p:cTn id="29" dur="500" fill="hold"/>
                                        <p:tgtEl>
                                          <p:spTgt spid="877575"/>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2" fill="hold" grpId="0" nodeType="clickEffect">
                                  <p:stCondLst>
                                    <p:cond delay="0"/>
                                  </p:stCondLst>
                                  <p:childTnLst>
                                    <p:set>
                                      <p:cBhvr>
                                        <p:cTn id="33" dur="1" fill="hold">
                                          <p:stCondLst>
                                            <p:cond delay="0"/>
                                          </p:stCondLst>
                                        </p:cTn>
                                        <p:tgtEl>
                                          <p:spTgt spid="877578"/>
                                        </p:tgtEl>
                                        <p:attrNameLst>
                                          <p:attrName>style.visibility</p:attrName>
                                        </p:attrNameLst>
                                      </p:cBhvr>
                                      <p:to>
                                        <p:strVal val="visible"/>
                                      </p:to>
                                    </p:set>
                                    <p:anim calcmode="lin" valueType="num">
                                      <p:cBhvr additive="base">
                                        <p:cTn id="34" dur="500" fill="hold"/>
                                        <p:tgtEl>
                                          <p:spTgt spid="877578"/>
                                        </p:tgtEl>
                                        <p:attrNameLst>
                                          <p:attrName>ppt_x</p:attrName>
                                        </p:attrNameLst>
                                      </p:cBhvr>
                                      <p:tavLst>
                                        <p:tav tm="0">
                                          <p:val>
                                            <p:strVal val="0-#ppt_w/2"/>
                                          </p:val>
                                        </p:tav>
                                        <p:tav tm="100000">
                                          <p:val>
                                            <p:strVal val="#ppt_x"/>
                                          </p:val>
                                        </p:tav>
                                      </p:tavLst>
                                    </p:anim>
                                    <p:anim calcmode="lin" valueType="num">
                                      <p:cBhvr additive="base">
                                        <p:cTn id="35" dur="500" fill="hold"/>
                                        <p:tgtEl>
                                          <p:spTgt spid="877578"/>
                                        </p:tgtEl>
                                        <p:attrNameLst>
                                          <p:attrName>ppt_y</p:attrName>
                                        </p:attrNameLst>
                                      </p:cBhvr>
                                      <p:tavLst>
                                        <p:tav tm="0">
                                          <p:val>
                                            <p:strVal val="1+#ppt_h/2"/>
                                          </p:val>
                                        </p:tav>
                                        <p:tav tm="100000">
                                          <p:val>
                                            <p:strVal val="#ppt_y"/>
                                          </p:val>
                                        </p:tav>
                                      </p:tavLst>
                                    </p:anim>
                                  </p:childTnLst>
                                </p:cTn>
                              </p:par>
                            </p:childTnLst>
                          </p:cTn>
                        </p:par>
                        <p:par>
                          <p:cTn id="36" fill="hold">
                            <p:stCondLst>
                              <p:cond delay="500"/>
                            </p:stCondLst>
                            <p:childTnLst>
                              <p:par>
                                <p:cTn id="37" presetID="23" presetClass="entr" presetSubtype="288" fill="hold" grpId="0" nodeType="afterEffect">
                                  <p:stCondLst>
                                    <p:cond delay="0"/>
                                  </p:stCondLst>
                                  <p:childTnLst>
                                    <p:set>
                                      <p:cBhvr>
                                        <p:cTn id="38" dur="1" fill="hold">
                                          <p:stCondLst>
                                            <p:cond delay="0"/>
                                          </p:stCondLst>
                                        </p:cTn>
                                        <p:tgtEl>
                                          <p:spTgt spid="877576"/>
                                        </p:tgtEl>
                                        <p:attrNameLst>
                                          <p:attrName>style.visibility</p:attrName>
                                        </p:attrNameLst>
                                      </p:cBhvr>
                                      <p:to>
                                        <p:strVal val="visible"/>
                                      </p:to>
                                    </p:set>
                                    <p:anim calcmode="lin" valueType="num">
                                      <p:cBhvr>
                                        <p:cTn id="39" dur="500" fill="hold"/>
                                        <p:tgtEl>
                                          <p:spTgt spid="877576"/>
                                        </p:tgtEl>
                                        <p:attrNameLst>
                                          <p:attrName>ppt_w</p:attrName>
                                        </p:attrNameLst>
                                      </p:cBhvr>
                                      <p:tavLst>
                                        <p:tav tm="0">
                                          <p:val>
                                            <p:strVal val="4/3*#ppt_w"/>
                                          </p:val>
                                        </p:tav>
                                        <p:tav tm="100000">
                                          <p:val>
                                            <p:strVal val="#ppt_w"/>
                                          </p:val>
                                        </p:tav>
                                      </p:tavLst>
                                    </p:anim>
                                    <p:anim calcmode="lin" valueType="num">
                                      <p:cBhvr>
                                        <p:cTn id="40" dur="500" fill="hold"/>
                                        <p:tgtEl>
                                          <p:spTgt spid="877576"/>
                                        </p:tgtEl>
                                        <p:attrNameLst>
                                          <p:attrName>ppt_h</p:attrName>
                                        </p:attrNameLst>
                                      </p:cBhvr>
                                      <p:tavLst>
                                        <p:tav tm="0">
                                          <p:val>
                                            <p:strVal val="4/3*#ppt_h"/>
                                          </p:val>
                                        </p:tav>
                                        <p:tav tm="100000">
                                          <p:val>
                                            <p:strVal val="#ppt_h"/>
                                          </p:val>
                                        </p:tav>
                                      </p:tavLst>
                                    </p:anim>
                                  </p:childTnLst>
                                </p:cTn>
                              </p:par>
                            </p:childTnLst>
                          </p:cTn>
                        </p:par>
                      </p:childTnLst>
                    </p:cTn>
                  </p:par>
                  <p:par>
                    <p:cTn id="41" fill="hold">
                      <p:stCondLst>
                        <p:cond delay="indefinite"/>
                      </p:stCondLst>
                      <p:childTnLst>
                        <p:par>
                          <p:cTn id="42" fill="hold">
                            <p:stCondLst>
                              <p:cond delay="0"/>
                            </p:stCondLst>
                            <p:childTnLst>
                              <p:par>
                                <p:cTn id="43" presetID="23" presetClass="entr" presetSubtype="288" fill="hold" grpId="0" nodeType="clickEffect">
                                  <p:stCondLst>
                                    <p:cond delay="0"/>
                                  </p:stCondLst>
                                  <p:childTnLst>
                                    <p:set>
                                      <p:cBhvr>
                                        <p:cTn id="44" dur="1" fill="hold">
                                          <p:stCondLst>
                                            <p:cond delay="0"/>
                                          </p:stCondLst>
                                        </p:cTn>
                                        <p:tgtEl>
                                          <p:spTgt spid="877579"/>
                                        </p:tgtEl>
                                        <p:attrNameLst>
                                          <p:attrName>style.visibility</p:attrName>
                                        </p:attrNameLst>
                                      </p:cBhvr>
                                      <p:to>
                                        <p:strVal val="visible"/>
                                      </p:to>
                                    </p:set>
                                    <p:anim calcmode="lin" valueType="num">
                                      <p:cBhvr>
                                        <p:cTn id="45" dur="500" fill="hold"/>
                                        <p:tgtEl>
                                          <p:spTgt spid="877579"/>
                                        </p:tgtEl>
                                        <p:attrNameLst>
                                          <p:attrName>ppt_w</p:attrName>
                                        </p:attrNameLst>
                                      </p:cBhvr>
                                      <p:tavLst>
                                        <p:tav tm="0">
                                          <p:val>
                                            <p:strVal val="4/3*#ppt_w"/>
                                          </p:val>
                                        </p:tav>
                                        <p:tav tm="100000">
                                          <p:val>
                                            <p:strVal val="#ppt_w"/>
                                          </p:val>
                                        </p:tav>
                                      </p:tavLst>
                                    </p:anim>
                                    <p:anim calcmode="lin" valueType="num">
                                      <p:cBhvr>
                                        <p:cTn id="46" dur="500" fill="hold"/>
                                        <p:tgtEl>
                                          <p:spTgt spid="877579"/>
                                        </p:tgtEl>
                                        <p:attrNameLst>
                                          <p:attrName>ppt_h</p:attrName>
                                        </p:attrNameLst>
                                      </p:cBhvr>
                                      <p:tavLst>
                                        <p:tav tm="0">
                                          <p:val>
                                            <p:strVal val="4/3*#ppt_h"/>
                                          </p:val>
                                        </p:tav>
                                        <p:tav tm="100000">
                                          <p:val>
                                            <p:strVal val="#ppt_h"/>
                                          </p:val>
                                        </p:tav>
                                      </p:tavLst>
                                    </p:anim>
                                  </p:childTnLst>
                                </p:cTn>
                              </p:par>
                            </p:childTnLst>
                          </p:cTn>
                        </p:par>
                        <p:par>
                          <p:cTn id="47" fill="hold">
                            <p:stCondLst>
                              <p:cond delay="500"/>
                            </p:stCondLst>
                            <p:childTnLst>
                              <p:par>
                                <p:cTn id="48" presetID="16" presetClass="entr" presetSubtype="37" fill="hold" grpId="0" nodeType="afterEffect">
                                  <p:stCondLst>
                                    <p:cond delay="0"/>
                                  </p:stCondLst>
                                  <p:childTnLst>
                                    <p:set>
                                      <p:cBhvr>
                                        <p:cTn id="49" dur="1" fill="hold">
                                          <p:stCondLst>
                                            <p:cond delay="0"/>
                                          </p:stCondLst>
                                        </p:cTn>
                                        <p:tgtEl>
                                          <p:spTgt spid="877574"/>
                                        </p:tgtEl>
                                        <p:attrNameLst>
                                          <p:attrName>style.visibility</p:attrName>
                                        </p:attrNameLst>
                                      </p:cBhvr>
                                      <p:to>
                                        <p:strVal val="visible"/>
                                      </p:to>
                                    </p:set>
                                    <p:animEffect transition="in" filter="barn(outVertical)">
                                      <p:cBhvr>
                                        <p:cTn id="50" dur="500"/>
                                        <p:tgtEl>
                                          <p:spTgt spid="877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7572" grpId="0"/>
      <p:bldP spid="877573" grpId="0" animBg="1"/>
      <p:bldP spid="877574" grpId="0"/>
      <p:bldP spid="877575" grpId="0" animBg="1"/>
      <p:bldP spid="877576" grpId="0" animBg="1"/>
      <p:bldP spid="877577" grpId="0" animBg="1"/>
      <p:bldP spid="877578" grpId="0" animBg="1"/>
      <p:bldP spid="877579" grpId="0" animBg="1"/>
      <p:bldP spid="87758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8" name="Text Box 2"/>
          <p:cNvSpPr txBox="1"/>
          <p:nvPr/>
        </p:nvSpPr>
        <p:spPr>
          <a:xfrm>
            <a:off x="3124200" y="152400"/>
            <a:ext cx="32004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第二部分   毒粒的性质</a:t>
            </a:r>
            <a:endParaRPr lang="zh-CN" altLang="en-US" sz="2400" dirty="0">
              <a:ea typeface="黑体" panose="02010609060101010101" pitchFamily="49" charset="-122"/>
            </a:endParaRPr>
          </a:p>
        </p:txBody>
      </p:sp>
      <p:sp>
        <p:nvSpPr>
          <p:cNvPr id="55299" name="Text Box 3"/>
          <p:cNvSpPr txBox="1"/>
          <p:nvPr/>
        </p:nvSpPr>
        <p:spPr>
          <a:xfrm>
            <a:off x="212725" y="1011238"/>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一、毒粒的形态结构</a:t>
            </a:r>
            <a:endParaRPr lang="zh-CN" altLang="en-US" sz="2400" dirty="0">
              <a:ea typeface="黑体" panose="02010609060101010101" pitchFamily="49" charset="-122"/>
            </a:endParaRPr>
          </a:p>
        </p:txBody>
      </p:sp>
      <p:sp>
        <p:nvSpPr>
          <p:cNvPr id="55300" name="Text Box 4"/>
          <p:cNvSpPr txBox="1"/>
          <p:nvPr/>
        </p:nvSpPr>
        <p:spPr>
          <a:xfrm>
            <a:off x="5410200" y="990600"/>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（参见</a:t>
            </a:r>
            <a:r>
              <a:rPr lang="en-US" altLang="zh-CN" b="1" dirty="0">
                <a:solidFill>
                  <a:srgbClr val="00FF00"/>
                </a:solidFill>
                <a:ea typeface="黑体" panose="02010609060101010101" pitchFamily="49" charset="-122"/>
              </a:rPr>
              <a:t>P159）</a:t>
            </a:r>
            <a:endParaRPr lang="en-US" altLang="zh-CN" sz="2800" dirty="0">
              <a:solidFill>
                <a:srgbClr val="00FF00"/>
              </a:solidFill>
              <a:ea typeface="黑体" panose="02010609060101010101" pitchFamily="49" charset="-122"/>
            </a:endParaRPr>
          </a:p>
        </p:txBody>
      </p:sp>
      <p:sp>
        <p:nvSpPr>
          <p:cNvPr id="879621" name="Text Box 5"/>
          <p:cNvSpPr txBox="1"/>
          <p:nvPr/>
        </p:nvSpPr>
        <p:spPr>
          <a:xfrm>
            <a:off x="441325" y="2022475"/>
            <a:ext cx="3103563" cy="466725"/>
          </a:xfrm>
          <a:prstGeom prst="rect">
            <a:avLst/>
          </a:prstGeom>
          <a:solidFill>
            <a:schemeClr val="bg2"/>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1、病毒的大小和形状</a:t>
            </a:r>
            <a:endParaRPr lang="zh-CN" altLang="en-US" sz="2400" dirty="0">
              <a:ea typeface="黑体" panose="02010609060101010101" pitchFamily="49" charset="-122"/>
            </a:endParaRPr>
          </a:p>
        </p:txBody>
      </p:sp>
      <p:sp>
        <p:nvSpPr>
          <p:cNvPr id="879622" name="Text Box 6"/>
          <p:cNvSpPr txBox="1"/>
          <p:nvPr/>
        </p:nvSpPr>
        <p:spPr>
          <a:xfrm>
            <a:off x="1050925" y="3016250"/>
            <a:ext cx="48275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FFFFCC"/>
                </a:solidFill>
                <a:ea typeface="黑体" panose="02010609060101010101" pitchFamily="49" charset="-122"/>
              </a:rPr>
              <a:t>个体小，必需在电镜下观察；</a:t>
            </a:r>
            <a:endParaRPr lang="zh-CN" altLang="en-US" sz="2800" dirty="0">
              <a:ea typeface="黑体" panose="02010609060101010101" pitchFamily="49" charset="-122"/>
            </a:endParaRPr>
          </a:p>
        </p:txBody>
      </p:sp>
      <p:sp>
        <p:nvSpPr>
          <p:cNvPr id="879623" name="Text Box 7"/>
          <p:cNvSpPr txBox="1"/>
          <p:nvPr/>
        </p:nvSpPr>
        <p:spPr>
          <a:xfrm>
            <a:off x="1162050" y="3976688"/>
            <a:ext cx="5184775"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FFFFCC"/>
                </a:solidFill>
                <a:ea typeface="黑体" panose="02010609060101010101" pitchFamily="49" charset="-122"/>
              </a:rPr>
              <a:t>不同病毒的毒粒大小差别很大；</a:t>
            </a:r>
            <a:endParaRPr lang="zh-CN" altLang="en-US" sz="2800" dirty="0">
              <a:ea typeface="黑体" panose="02010609060101010101" pitchFamily="49" charset="-122"/>
            </a:endParaRPr>
          </a:p>
        </p:txBody>
      </p:sp>
      <p:sp>
        <p:nvSpPr>
          <p:cNvPr id="879624" name="Text Box 8"/>
          <p:cNvSpPr txBox="1"/>
          <p:nvPr/>
        </p:nvSpPr>
        <p:spPr>
          <a:xfrm>
            <a:off x="1066800" y="4745038"/>
            <a:ext cx="7664450" cy="21859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800" b="1" dirty="0">
                <a:solidFill>
                  <a:srgbClr val="FFFFCC"/>
                </a:solidFill>
                <a:ea typeface="黑体" panose="02010609060101010101" pitchFamily="49" charset="-122"/>
              </a:rPr>
              <a:t>形状：</a:t>
            </a:r>
            <a:r>
              <a:rPr lang="zh-CN" altLang="en-US" sz="2800" b="1" dirty="0">
                <a:ea typeface="黑体" panose="02010609060101010101" pitchFamily="49" charset="-122"/>
              </a:rPr>
              <a:t>球形</a:t>
            </a:r>
            <a:r>
              <a:rPr lang="zh-CN" altLang="en-US" sz="2400" b="1" dirty="0">
                <a:solidFill>
                  <a:schemeClr val="folHlink"/>
                </a:solidFill>
                <a:ea typeface="黑体" panose="02010609060101010101" pitchFamily="49" charset="-122"/>
              </a:rPr>
              <a:t>（或称拟球形颗粒）</a:t>
            </a:r>
            <a:endParaRPr lang="zh-CN" altLang="en-US" sz="2400" b="1" dirty="0">
              <a:solidFill>
                <a:schemeClr val="folHlink"/>
              </a:solidFill>
              <a:ea typeface="黑体" panose="02010609060101010101" pitchFamily="49" charset="-122"/>
            </a:endParaRPr>
          </a:p>
          <a:p>
            <a:pPr marL="0" lvl="0" indent="0" eaLnBrk="1" hangingPunct="1">
              <a:lnSpc>
                <a:spcPct val="130000"/>
              </a:lnSpc>
              <a:spcBef>
                <a:spcPct val="0"/>
              </a:spcBef>
              <a:buNone/>
            </a:pPr>
            <a:r>
              <a:rPr lang="zh-CN" altLang="en-US" sz="2800" b="1" dirty="0">
                <a:solidFill>
                  <a:srgbClr val="FFFFCC"/>
                </a:solidFill>
                <a:ea typeface="黑体" panose="02010609060101010101" pitchFamily="49" charset="-122"/>
              </a:rPr>
              <a:t>            </a:t>
            </a:r>
            <a:r>
              <a:rPr lang="zh-CN" altLang="en-US" sz="2800" b="1" dirty="0">
                <a:ea typeface="黑体" panose="02010609060101010101" pitchFamily="49" charset="-122"/>
              </a:rPr>
              <a:t>杆状</a:t>
            </a:r>
            <a:r>
              <a:rPr lang="zh-CN" altLang="en-US" sz="2800" b="1" dirty="0">
                <a:solidFill>
                  <a:srgbClr val="FFFFCC"/>
                </a:solidFill>
                <a:ea typeface="黑体" panose="02010609060101010101" pitchFamily="49" charset="-122"/>
              </a:rPr>
              <a:t>                                        </a:t>
            </a:r>
            <a:r>
              <a:rPr lang="zh-CN" altLang="en-US" sz="2800" b="1" dirty="0">
                <a:solidFill>
                  <a:schemeClr val="accent1"/>
                </a:solidFill>
                <a:ea typeface="黑体" panose="02010609060101010101" pitchFamily="49" charset="-122"/>
              </a:rPr>
              <a:t>等少数几类。</a:t>
            </a:r>
            <a:endParaRPr lang="zh-CN" altLang="en-US" sz="2800" b="1" dirty="0">
              <a:solidFill>
                <a:srgbClr val="FFFFCC"/>
              </a:solidFill>
              <a:ea typeface="黑体" panose="02010609060101010101" pitchFamily="49" charset="-122"/>
            </a:endParaRPr>
          </a:p>
          <a:p>
            <a:pPr marL="0" lvl="0" indent="0" eaLnBrk="1" hangingPunct="1">
              <a:lnSpc>
                <a:spcPct val="130000"/>
              </a:lnSpc>
              <a:spcBef>
                <a:spcPct val="0"/>
              </a:spcBef>
              <a:buNone/>
            </a:pPr>
            <a:r>
              <a:rPr lang="zh-CN" altLang="en-US" sz="2800" b="1" dirty="0">
                <a:solidFill>
                  <a:srgbClr val="FFFFCC"/>
                </a:solidFill>
                <a:ea typeface="黑体" panose="02010609060101010101" pitchFamily="49" charset="-122"/>
              </a:rPr>
              <a:t>            </a:t>
            </a:r>
            <a:r>
              <a:rPr lang="zh-CN" altLang="en-US" sz="2800" b="1" dirty="0">
                <a:ea typeface="黑体" panose="02010609060101010101" pitchFamily="49" charset="-122"/>
              </a:rPr>
              <a:t>复杂形状</a:t>
            </a:r>
            <a:r>
              <a:rPr lang="zh-CN" altLang="en-US" sz="2400" b="1" dirty="0">
                <a:solidFill>
                  <a:schemeClr val="folHlink"/>
                </a:solidFill>
                <a:ea typeface="黑体" panose="02010609060101010101" pitchFamily="49" charset="-122"/>
              </a:rPr>
              <a:t>（如蝌蚪状，卵形）</a:t>
            </a:r>
            <a:endParaRPr lang="zh-CN" altLang="en-US" sz="2400" b="1" dirty="0">
              <a:solidFill>
                <a:schemeClr val="folHlink"/>
              </a:solidFill>
              <a:ea typeface="黑体" panose="02010609060101010101" pitchFamily="49" charset="-122"/>
            </a:endParaRPr>
          </a:p>
          <a:p>
            <a:pPr marL="0" lvl="0" indent="0" eaLnBrk="1" hangingPunct="1">
              <a:spcBef>
                <a:spcPct val="0"/>
              </a:spcBef>
              <a:buNone/>
            </a:pPr>
            <a:r>
              <a:rPr lang="zh-CN" altLang="en-US" sz="2800" dirty="0">
                <a:solidFill>
                  <a:srgbClr val="FFFFCC"/>
                </a:solidFill>
                <a:ea typeface="黑体" panose="02010609060101010101" pitchFamily="49" charset="-122"/>
              </a:rPr>
              <a:t>                                        </a:t>
            </a:r>
            <a:endParaRPr lang="zh-CN" altLang="en-US" sz="2800" dirty="0">
              <a:solidFill>
                <a:srgbClr val="FFFFCC"/>
              </a:solidFill>
              <a:ea typeface="黑体" panose="02010609060101010101" pitchFamily="49" charset="-122"/>
            </a:endParaRPr>
          </a:p>
        </p:txBody>
      </p:sp>
      <p:sp>
        <p:nvSpPr>
          <p:cNvPr id="879625" name="AutoShape 9"/>
          <p:cNvSpPr/>
          <p:nvPr/>
        </p:nvSpPr>
        <p:spPr>
          <a:xfrm>
            <a:off x="685800" y="3124200"/>
            <a:ext cx="304800" cy="381000"/>
          </a:xfrm>
          <a:prstGeom prst="star4">
            <a:avLst>
              <a:gd name="adj" fmla="val 12500"/>
            </a:avLst>
          </a:prstGeom>
          <a:solidFill>
            <a:schemeClr val="folHlink"/>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879626" name="AutoShape 10"/>
          <p:cNvSpPr/>
          <p:nvPr/>
        </p:nvSpPr>
        <p:spPr>
          <a:xfrm>
            <a:off x="685800" y="4038600"/>
            <a:ext cx="304800" cy="381000"/>
          </a:xfrm>
          <a:prstGeom prst="star4">
            <a:avLst>
              <a:gd name="adj" fmla="val 12500"/>
            </a:avLst>
          </a:prstGeom>
          <a:solidFill>
            <a:schemeClr val="folHlink"/>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879627" name="AutoShape 11"/>
          <p:cNvSpPr/>
          <p:nvPr/>
        </p:nvSpPr>
        <p:spPr>
          <a:xfrm>
            <a:off x="685800" y="4953000"/>
            <a:ext cx="304800" cy="381000"/>
          </a:xfrm>
          <a:prstGeom prst="star4">
            <a:avLst>
              <a:gd name="adj" fmla="val 12500"/>
            </a:avLst>
          </a:prstGeom>
          <a:solidFill>
            <a:schemeClr val="folHlink"/>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879621"/>
                                        </p:tgtEl>
                                        <p:attrNameLst>
                                          <p:attrName>style.visibility</p:attrName>
                                        </p:attrNameLst>
                                      </p:cBhvr>
                                      <p:to>
                                        <p:strVal val="visible"/>
                                      </p:to>
                                    </p:set>
                                    <p:anim calcmode="lin" valueType="num">
                                      <p:cBhvr additive="base">
                                        <p:cTn id="7" dur="500" fill="hold"/>
                                        <p:tgtEl>
                                          <p:spTgt spid="879621"/>
                                        </p:tgtEl>
                                        <p:attrNameLst>
                                          <p:attrName>ppt_x</p:attrName>
                                        </p:attrNameLst>
                                      </p:cBhvr>
                                      <p:tavLst>
                                        <p:tav tm="0">
                                          <p:val>
                                            <p:strVal val="#ppt_x"/>
                                          </p:val>
                                        </p:tav>
                                        <p:tav tm="100000">
                                          <p:val>
                                            <p:strVal val="#ppt_x"/>
                                          </p:val>
                                        </p:tav>
                                      </p:tavLst>
                                    </p:anim>
                                    <p:anim calcmode="lin" valueType="num">
                                      <p:cBhvr additive="base">
                                        <p:cTn id="8" dur="500" fill="hold"/>
                                        <p:tgtEl>
                                          <p:spTgt spid="879621"/>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879625"/>
                                        </p:tgtEl>
                                        <p:attrNameLst>
                                          <p:attrName>style.visibility</p:attrName>
                                        </p:attrNameLst>
                                      </p:cBhvr>
                                      <p:to>
                                        <p:strVal val="visible"/>
                                      </p:to>
                                    </p:set>
                                    <p:anim calcmode="lin" valueType="num">
                                      <p:cBhvr additive="base">
                                        <p:cTn id="13" dur="500" fill="hold"/>
                                        <p:tgtEl>
                                          <p:spTgt spid="879625"/>
                                        </p:tgtEl>
                                        <p:attrNameLst>
                                          <p:attrName>ppt_x</p:attrName>
                                        </p:attrNameLst>
                                      </p:cBhvr>
                                      <p:tavLst>
                                        <p:tav tm="0">
                                          <p:val>
                                            <p:strVal val="#ppt_x"/>
                                          </p:val>
                                        </p:tav>
                                        <p:tav tm="100000">
                                          <p:val>
                                            <p:strVal val="#ppt_x"/>
                                          </p:val>
                                        </p:tav>
                                      </p:tavLst>
                                    </p:anim>
                                    <p:anim calcmode="lin" valueType="num">
                                      <p:cBhvr additive="base">
                                        <p:cTn id="14" dur="500" fill="hold"/>
                                        <p:tgtEl>
                                          <p:spTgt spid="879625"/>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3" presetClass="entr" presetSubtype="288" fill="hold" grpId="0" nodeType="afterEffect">
                                  <p:stCondLst>
                                    <p:cond delay="0"/>
                                  </p:stCondLst>
                                  <p:childTnLst>
                                    <p:set>
                                      <p:cBhvr>
                                        <p:cTn id="17" dur="1" fill="hold">
                                          <p:stCondLst>
                                            <p:cond delay="0"/>
                                          </p:stCondLst>
                                        </p:cTn>
                                        <p:tgtEl>
                                          <p:spTgt spid="879622"/>
                                        </p:tgtEl>
                                        <p:attrNameLst>
                                          <p:attrName>style.visibility</p:attrName>
                                        </p:attrNameLst>
                                      </p:cBhvr>
                                      <p:to>
                                        <p:strVal val="visible"/>
                                      </p:to>
                                    </p:set>
                                    <p:anim calcmode="lin" valueType="num">
                                      <p:cBhvr>
                                        <p:cTn id="18" dur="500" fill="hold"/>
                                        <p:tgtEl>
                                          <p:spTgt spid="879622"/>
                                        </p:tgtEl>
                                        <p:attrNameLst>
                                          <p:attrName>ppt_w</p:attrName>
                                        </p:attrNameLst>
                                      </p:cBhvr>
                                      <p:tavLst>
                                        <p:tav tm="0">
                                          <p:val>
                                            <p:strVal val="4/3*#ppt_w"/>
                                          </p:val>
                                        </p:tav>
                                        <p:tav tm="100000">
                                          <p:val>
                                            <p:strVal val="#ppt_w"/>
                                          </p:val>
                                        </p:tav>
                                      </p:tavLst>
                                    </p:anim>
                                    <p:anim calcmode="lin" valueType="num">
                                      <p:cBhvr>
                                        <p:cTn id="19" dur="500" fill="hold"/>
                                        <p:tgtEl>
                                          <p:spTgt spid="879622"/>
                                        </p:tgtEl>
                                        <p:attrNameLst>
                                          <p:attrName>ppt_h</p:attrName>
                                        </p:attrNameLst>
                                      </p:cBhvr>
                                      <p:tavLst>
                                        <p:tav tm="0">
                                          <p:val>
                                            <p:strVal val="4/3*#ppt_h"/>
                                          </p:val>
                                        </p:tav>
                                        <p:tav tm="100000">
                                          <p:val>
                                            <p:strVal val="#ppt_h"/>
                                          </p:val>
                                        </p:tav>
                                      </p:tavLst>
                                    </p:anim>
                                  </p:childTnLst>
                                </p:cTn>
                              </p:par>
                            </p:childTnLst>
                          </p:cTn>
                        </p:par>
                        <p:par>
                          <p:cTn id="20" fill="hold">
                            <p:stCondLst>
                              <p:cond delay="1000"/>
                            </p:stCondLst>
                            <p:childTnLst>
                              <p:par>
                                <p:cTn id="21" presetID="2" presetClass="entr" presetSubtype="6" fill="hold" grpId="0" nodeType="afterEffect">
                                  <p:stCondLst>
                                    <p:cond delay="0"/>
                                  </p:stCondLst>
                                  <p:childTnLst>
                                    <p:set>
                                      <p:cBhvr>
                                        <p:cTn id="22" dur="1" fill="hold">
                                          <p:stCondLst>
                                            <p:cond delay="0"/>
                                          </p:stCondLst>
                                        </p:cTn>
                                        <p:tgtEl>
                                          <p:spTgt spid="879626"/>
                                        </p:tgtEl>
                                        <p:attrNameLst>
                                          <p:attrName>style.visibility</p:attrName>
                                        </p:attrNameLst>
                                      </p:cBhvr>
                                      <p:to>
                                        <p:strVal val="visible"/>
                                      </p:to>
                                    </p:set>
                                    <p:anim calcmode="lin" valueType="num">
                                      <p:cBhvr additive="base">
                                        <p:cTn id="23" dur="500" fill="hold"/>
                                        <p:tgtEl>
                                          <p:spTgt spid="879626"/>
                                        </p:tgtEl>
                                        <p:attrNameLst>
                                          <p:attrName>ppt_x</p:attrName>
                                        </p:attrNameLst>
                                      </p:cBhvr>
                                      <p:tavLst>
                                        <p:tav tm="0">
                                          <p:val>
                                            <p:strVal val="1+#ppt_w/2"/>
                                          </p:val>
                                        </p:tav>
                                        <p:tav tm="100000">
                                          <p:val>
                                            <p:strVal val="#ppt_x"/>
                                          </p:val>
                                        </p:tav>
                                      </p:tavLst>
                                    </p:anim>
                                    <p:anim calcmode="lin" valueType="num">
                                      <p:cBhvr additive="base">
                                        <p:cTn id="24" dur="500" fill="hold"/>
                                        <p:tgtEl>
                                          <p:spTgt spid="879626"/>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18" presetClass="entr" presetSubtype="6" fill="hold" grpId="0" nodeType="afterEffect">
                                  <p:stCondLst>
                                    <p:cond delay="0"/>
                                  </p:stCondLst>
                                  <p:childTnLst>
                                    <p:set>
                                      <p:cBhvr>
                                        <p:cTn id="27" dur="1" fill="hold">
                                          <p:stCondLst>
                                            <p:cond delay="0"/>
                                          </p:stCondLst>
                                        </p:cTn>
                                        <p:tgtEl>
                                          <p:spTgt spid="879623"/>
                                        </p:tgtEl>
                                        <p:attrNameLst>
                                          <p:attrName>style.visibility</p:attrName>
                                        </p:attrNameLst>
                                      </p:cBhvr>
                                      <p:to>
                                        <p:strVal val="visible"/>
                                      </p:to>
                                    </p:set>
                                    <p:animEffect transition="in" filter="strips(downRight)">
                                      <p:cBhvr>
                                        <p:cTn id="28" dur="500"/>
                                        <p:tgtEl>
                                          <p:spTgt spid="879623"/>
                                        </p:tgtEl>
                                      </p:cBhvr>
                                    </p:animEffect>
                                  </p:childTnLst>
                                </p:cTn>
                              </p:par>
                            </p:childTnLst>
                          </p:cTn>
                        </p:par>
                        <p:par>
                          <p:cTn id="29" fill="hold">
                            <p:stCondLst>
                              <p:cond delay="2000"/>
                            </p:stCondLst>
                            <p:childTnLst>
                              <p:par>
                                <p:cTn id="30" presetID="23" presetClass="entr" presetSubtype="32" fill="hold" grpId="0" nodeType="afterEffect">
                                  <p:stCondLst>
                                    <p:cond delay="0"/>
                                  </p:stCondLst>
                                  <p:childTnLst>
                                    <p:set>
                                      <p:cBhvr>
                                        <p:cTn id="31" dur="1" fill="hold">
                                          <p:stCondLst>
                                            <p:cond delay="0"/>
                                          </p:stCondLst>
                                        </p:cTn>
                                        <p:tgtEl>
                                          <p:spTgt spid="879627"/>
                                        </p:tgtEl>
                                        <p:attrNameLst>
                                          <p:attrName>style.visibility</p:attrName>
                                        </p:attrNameLst>
                                      </p:cBhvr>
                                      <p:to>
                                        <p:strVal val="visible"/>
                                      </p:to>
                                    </p:set>
                                    <p:anim calcmode="lin" valueType="num">
                                      <p:cBhvr>
                                        <p:cTn id="32" dur="500" fill="hold"/>
                                        <p:tgtEl>
                                          <p:spTgt spid="879627"/>
                                        </p:tgtEl>
                                        <p:attrNameLst>
                                          <p:attrName>ppt_w</p:attrName>
                                        </p:attrNameLst>
                                      </p:cBhvr>
                                      <p:tavLst>
                                        <p:tav tm="0">
                                          <p:val>
                                            <p:strVal val="4*#ppt_w"/>
                                          </p:val>
                                        </p:tav>
                                        <p:tav tm="100000">
                                          <p:val>
                                            <p:strVal val="#ppt_w"/>
                                          </p:val>
                                        </p:tav>
                                      </p:tavLst>
                                    </p:anim>
                                    <p:anim calcmode="lin" valueType="num">
                                      <p:cBhvr>
                                        <p:cTn id="33" dur="500" fill="hold"/>
                                        <p:tgtEl>
                                          <p:spTgt spid="879627"/>
                                        </p:tgtEl>
                                        <p:attrNameLst>
                                          <p:attrName>ppt_h</p:attrName>
                                        </p:attrNameLst>
                                      </p:cBhvr>
                                      <p:tavLst>
                                        <p:tav tm="0">
                                          <p:val>
                                            <p:strVal val="4*#ppt_h"/>
                                          </p:val>
                                        </p:tav>
                                        <p:tav tm="100000">
                                          <p:val>
                                            <p:strVal val="#ppt_h"/>
                                          </p:val>
                                        </p:tav>
                                      </p:tavLst>
                                    </p:anim>
                                  </p:childTnLst>
                                </p:cTn>
                              </p:par>
                            </p:childTnLst>
                          </p:cTn>
                        </p:par>
                        <p:par>
                          <p:cTn id="34" fill="hold">
                            <p:stCondLst>
                              <p:cond delay="2500"/>
                            </p:stCondLst>
                            <p:childTnLst>
                              <p:par>
                                <p:cTn id="35" presetID="3" presetClass="entr" presetSubtype="10" fill="hold" grpId="0" nodeType="afterEffect">
                                  <p:stCondLst>
                                    <p:cond delay="0"/>
                                  </p:stCondLst>
                                  <p:childTnLst>
                                    <p:set>
                                      <p:cBhvr>
                                        <p:cTn id="36" dur="1" fill="hold">
                                          <p:stCondLst>
                                            <p:cond delay="0"/>
                                          </p:stCondLst>
                                        </p:cTn>
                                        <p:tgtEl>
                                          <p:spTgt spid="879624"/>
                                        </p:tgtEl>
                                        <p:attrNameLst>
                                          <p:attrName>style.visibility</p:attrName>
                                        </p:attrNameLst>
                                      </p:cBhvr>
                                      <p:to>
                                        <p:strVal val="visible"/>
                                      </p:to>
                                    </p:set>
                                    <p:animEffect transition="in" filter="blinds(horizontal)">
                                      <p:cBhvr>
                                        <p:cTn id="37" dur="500"/>
                                        <p:tgtEl>
                                          <p:spTgt spid="879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21" grpId="0" animBg="1"/>
      <p:bldP spid="879622" grpId="0"/>
      <p:bldP spid="879623" grpId="0"/>
      <p:bldP spid="879624" grpId="0"/>
      <p:bldP spid="879625" grpId="0" animBg="1"/>
      <p:bldP spid="879626" grpId="0" animBg="1"/>
      <p:bldP spid="87962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Text Box 2"/>
          <p:cNvSpPr txBox="1"/>
          <p:nvPr/>
        </p:nvSpPr>
        <p:spPr>
          <a:xfrm>
            <a:off x="3419475" y="2060575"/>
            <a:ext cx="28622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49" charset="-122"/>
              </a:rPr>
              <a:t>第一部分  概述</a:t>
            </a:r>
            <a:endParaRPr lang="zh-CN" altLang="en-US" sz="2400" dirty="0">
              <a:ea typeface="黑体" panose="02010609060101010101" pitchFamily="49" charset="-122"/>
            </a:endParaRPr>
          </a:p>
        </p:txBody>
      </p:sp>
      <p:sp>
        <p:nvSpPr>
          <p:cNvPr id="9219" name="Text Box 3"/>
          <p:cNvSpPr txBox="1"/>
          <p:nvPr/>
        </p:nvSpPr>
        <p:spPr>
          <a:xfrm>
            <a:off x="2555875" y="3933825"/>
            <a:ext cx="4451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病毒的基本概念和一般研究方法</a:t>
            </a:r>
            <a:endParaRPr lang="zh-CN" altLang="en-US" sz="1600" dirty="0">
              <a:ea typeface="黑体" panose="02010609060101010101"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7346" name="Picture 2" descr="flz-f6"/>
          <p:cNvPicPr>
            <a:picLocks noChangeAspect="1"/>
          </p:cNvPicPr>
          <p:nvPr/>
        </p:nvPicPr>
        <p:blipFill>
          <a:blip r:embed="rId1"/>
          <a:stretch>
            <a:fillRect/>
          </a:stretch>
        </p:blipFill>
        <p:spPr>
          <a:xfrm>
            <a:off x="0" y="511175"/>
            <a:ext cx="9144000" cy="6346825"/>
          </a:xfrm>
          <a:prstGeom prst="rect">
            <a:avLst/>
          </a:prstGeom>
          <a:noFill/>
          <a:ln w="9525">
            <a:noFill/>
          </a:ln>
        </p:spPr>
      </p:pic>
      <p:sp>
        <p:nvSpPr>
          <p:cNvPr id="57347" name="Text Box 3"/>
          <p:cNvSpPr txBox="1"/>
          <p:nvPr/>
        </p:nvSpPr>
        <p:spPr>
          <a:xfrm>
            <a:off x="0" y="0"/>
            <a:ext cx="53927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采用各种电镜技术观察毒粒的形态结构</a:t>
            </a:r>
            <a:endParaRPr lang="zh-CN" altLang="en-US" sz="2400" b="1" dirty="0">
              <a:ea typeface="黑体" panose="02010609060101010101" pitchFamily="49" charset="-122"/>
            </a:endParaRPr>
          </a:p>
        </p:txBody>
      </p:sp>
      <p:sp>
        <p:nvSpPr>
          <p:cNvPr id="57348" name="Text Box 4"/>
          <p:cNvSpPr txBox="1"/>
          <p:nvPr/>
        </p:nvSpPr>
        <p:spPr>
          <a:xfrm>
            <a:off x="4316413" y="852488"/>
            <a:ext cx="4946650" cy="711200"/>
          </a:xfrm>
          <a:prstGeom prst="rect">
            <a:avLst/>
          </a:prstGeom>
          <a:solidFill>
            <a:srgbClr val="008000"/>
          </a:solidFill>
          <a:ln w="9525" cap="flat" cmpd="sng">
            <a:solidFill>
              <a:srgbClr val="FF00FF"/>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000" b="1" dirty="0">
                <a:ea typeface="黑体" panose="02010609060101010101" pitchFamily="49" charset="-122"/>
              </a:rPr>
              <a:t>Orf virus</a:t>
            </a:r>
            <a:r>
              <a:rPr lang="zh-CN" altLang="zh-CN" sz="2000" b="1" dirty="0">
                <a:ea typeface="黑体" panose="02010609060101010101" pitchFamily="49" charset="-122"/>
              </a:rPr>
              <a:t>：</a:t>
            </a:r>
            <a:r>
              <a:rPr lang="zh-CN" altLang="en-US" sz="2000" b="1" dirty="0">
                <a:ea typeface="黑体" panose="02010609060101010101" pitchFamily="49" charset="-122"/>
              </a:rPr>
              <a:t>口疮病毒(接触性脓疱皮炎病毒)</a:t>
            </a:r>
            <a:endParaRPr lang="zh-CN" altLang="en-US" sz="2000" b="1" dirty="0">
              <a:ea typeface="黑体" panose="02010609060101010101" pitchFamily="49" charset="-122"/>
            </a:endParaRPr>
          </a:p>
          <a:p>
            <a:pPr marL="0" lvl="0" indent="0" algn="ctr" eaLnBrk="1" hangingPunct="1">
              <a:spcBef>
                <a:spcPct val="0"/>
              </a:spcBef>
              <a:buNone/>
            </a:pPr>
            <a:r>
              <a:rPr lang="zh-CN" altLang="zh-CN" sz="2000" b="1" dirty="0">
                <a:ea typeface="黑体" panose="02010609060101010101" pitchFamily="49" charset="-122"/>
              </a:rPr>
              <a:t>（</a:t>
            </a:r>
            <a:r>
              <a:rPr lang="zh-CN" altLang="en-US" sz="2000" b="1" dirty="0">
                <a:ea typeface="黑体" panose="02010609060101010101" pitchFamily="49" charset="-122"/>
              </a:rPr>
              <a:t>负染技术）</a:t>
            </a:r>
            <a:endParaRPr lang="zh-CN" altLang="en-US" sz="2400" dirty="0">
              <a:ea typeface="黑体" panose="02010609060101010101" pitchFamily="49" charset="-122"/>
            </a:endParaRPr>
          </a:p>
        </p:txBody>
      </p:sp>
      <p:sp>
        <p:nvSpPr>
          <p:cNvPr id="57349" name="Text Box 5"/>
          <p:cNvSpPr txBox="1"/>
          <p:nvPr/>
        </p:nvSpPr>
        <p:spPr>
          <a:xfrm>
            <a:off x="0" y="6451600"/>
            <a:ext cx="4572000" cy="406400"/>
          </a:xfrm>
          <a:prstGeom prst="rect">
            <a:avLst/>
          </a:prstGeom>
          <a:solidFill>
            <a:srgbClr val="008000"/>
          </a:solidFill>
          <a:ln w="9525" cap="flat" cmpd="sng">
            <a:solidFill>
              <a:srgbClr val="FF00FF"/>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000" b="1" dirty="0">
                <a:ea typeface="黑体" panose="02010609060101010101" pitchFamily="49" charset="-122"/>
              </a:rPr>
              <a:t>Ebola virus ：</a:t>
            </a:r>
            <a:r>
              <a:rPr lang="zh-CN" altLang="en-US" sz="2000" b="1" dirty="0">
                <a:ea typeface="黑体" panose="02010609060101010101" pitchFamily="49" charset="-122"/>
              </a:rPr>
              <a:t>埃博拉病毒（正染技术）</a:t>
            </a:r>
            <a:endParaRPr lang="zh-CN" altLang="en-US" sz="2400" dirty="0">
              <a:ea typeface="黑体" panose="02010609060101010101" pitchFamily="49" charset="-122"/>
            </a:endParaRPr>
          </a:p>
        </p:txBody>
      </p:sp>
      <p:sp>
        <p:nvSpPr>
          <p:cNvPr id="57350" name="Text Box 6"/>
          <p:cNvSpPr txBox="1"/>
          <p:nvPr/>
        </p:nvSpPr>
        <p:spPr>
          <a:xfrm>
            <a:off x="5429250" y="4967288"/>
            <a:ext cx="2836863" cy="711200"/>
          </a:xfrm>
          <a:prstGeom prst="rect">
            <a:avLst/>
          </a:prstGeom>
          <a:solidFill>
            <a:srgbClr val="008000"/>
          </a:solidFill>
          <a:ln w="9525" cap="flat" cmpd="sng">
            <a:solidFill>
              <a:srgbClr val="FF00FF"/>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000" b="1" dirty="0">
                <a:ea typeface="黑体" panose="02010609060101010101" pitchFamily="49" charset="-122"/>
              </a:rPr>
              <a:t>Vaccinia virus </a:t>
            </a:r>
            <a:r>
              <a:rPr lang="zh-CN" altLang="en-US" sz="2000" b="1" dirty="0">
                <a:ea typeface="黑体" panose="02010609060101010101" pitchFamily="49" charset="-122"/>
              </a:rPr>
              <a:t>痘苗病毒</a:t>
            </a:r>
            <a:endParaRPr lang="zh-CN" altLang="en-US" sz="2000" b="1" dirty="0">
              <a:ea typeface="黑体" panose="02010609060101010101" pitchFamily="49" charset="-122"/>
            </a:endParaRPr>
          </a:p>
          <a:p>
            <a:pPr marL="0" lvl="0" indent="0" algn="ctr" eaLnBrk="1" hangingPunct="1">
              <a:spcBef>
                <a:spcPct val="0"/>
              </a:spcBef>
              <a:buNone/>
            </a:pPr>
            <a:r>
              <a:rPr lang="zh-CN" altLang="en-US" sz="2000" b="1" dirty="0">
                <a:ea typeface="黑体" panose="02010609060101010101" pitchFamily="49" charset="-122"/>
              </a:rPr>
              <a:t>（投影技术）</a:t>
            </a:r>
            <a:endParaRPr lang="zh-CN" altLang="en-US" sz="2400" dirty="0">
              <a:ea typeface="黑体" panose="02010609060101010101" pitchFamily="49"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Text Box 2"/>
          <p:cNvSpPr txBox="1"/>
          <p:nvPr/>
        </p:nvSpPr>
        <p:spPr>
          <a:xfrm>
            <a:off x="8229600" y="228600"/>
            <a:ext cx="549275" cy="4292600"/>
          </a:xfrm>
          <a:prstGeom prst="rect">
            <a:avLst/>
          </a:prstGeom>
          <a:noFill/>
          <a:ln w="9525">
            <a:noFill/>
          </a:ln>
        </p:spPr>
        <p:txBody>
          <a:bodyPr vert="eaVert"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各种毒粒的大小、形态差异很大</a:t>
            </a:r>
            <a:endParaRPr lang="zh-CN" altLang="en-US" sz="2400" dirty="0">
              <a:ea typeface="黑体" panose="02010609060101010101" pitchFamily="49" charset="-122"/>
            </a:endParaRPr>
          </a:p>
        </p:txBody>
      </p:sp>
      <p:pic>
        <p:nvPicPr>
          <p:cNvPr id="59395" name="Picture 3" descr="z3-f13"/>
          <p:cNvPicPr>
            <a:picLocks noChangeAspect="1"/>
          </p:cNvPicPr>
          <p:nvPr/>
        </p:nvPicPr>
        <p:blipFill>
          <a:blip r:embed="rId1"/>
          <a:stretch>
            <a:fillRect/>
          </a:stretch>
        </p:blipFill>
        <p:spPr>
          <a:xfrm>
            <a:off x="0" y="0"/>
            <a:ext cx="6907213" cy="708660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Text Box 2"/>
          <p:cNvSpPr txBox="1"/>
          <p:nvPr/>
        </p:nvSpPr>
        <p:spPr>
          <a:xfrm>
            <a:off x="3124200" y="152400"/>
            <a:ext cx="32004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第二部分   毒粒的性质</a:t>
            </a:r>
            <a:endParaRPr lang="zh-CN" altLang="en-US" sz="2400" dirty="0">
              <a:ea typeface="黑体" panose="02010609060101010101" pitchFamily="49" charset="-122"/>
            </a:endParaRPr>
          </a:p>
        </p:txBody>
      </p:sp>
      <p:sp>
        <p:nvSpPr>
          <p:cNvPr id="61443" name="Text Box 3"/>
          <p:cNvSpPr txBox="1"/>
          <p:nvPr/>
        </p:nvSpPr>
        <p:spPr>
          <a:xfrm>
            <a:off x="228600" y="76200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一、毒粒的形态结构</a:t>
            </a:r>
            <a:endParaRPr lang="zh-CN" altLang="en-US" sz="2400" b="1" dirty="0">
              <a:ea typeface="黑体" panose="02010609060101010101" pitchFamily="49" charset="-122"/>
            </a:endParaRPr>
          </a:p>
        </p:txBody>
      </p:sp>
      <p:sp>
        <p:nvSpPr>
          <p:cNvPr id="61444" name="Text Box 4"/>
          <p:cNvSpPr txBox="1"/>
          <p:nvPr/>
        </p:nvSpPr>
        <p:spPr>
          <a:xfrm>
            <a:off x="5486400" y="838200"/>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（参见</a:t>
            </a:r>
            <a:r>
              <a:rPr lang="en-US" altLang="zh-CN" b="1" dirty="0">
                <a:solidFill>
                  <a:srgbClr val="00FF00"/>
                </a:solidFill>
                <a:ea typeface="黑体" panose="02010609060101010101" pitchFamily="49" charset="-122"/>
              </a:rPr>
              <a:t>P159）</a:t>
            </a:r>
            <a:endParaRPr lang="en-US" altLang="zh-CN" sz="2800" dirty="0">
              <a:solidFill>
                <a:srgbClr val="00FF00"/>
              </a:solidFill>
              <a:ea typeface="黑体" panose="02010609060101010101" pitchFamily="49" charset="-122"/>
            </a:endParaRPr>
          </a:p>
        </p:txBody>
      </p:sp>
      <p:sp>
        <p:nvSpPr>
          <p:cNvPr id="885765" name="Text Box 5"/>
          <p:cNvSpPr txBox="1"/>
          <p:nvPr/>
        </p:nvSpPr>
        <p:spPr>
          <a:xfrm>
            <a:off x="381000" y="1524000"/>
            <a:ext cx="2797175" cy="466725"/>
          </a:xfrm>
          <a:prstGeom prst="rect">
            <a:avLst/>
          </a:prstGeom>
          <a:solidFill>
            <a:schemeClr val="bg2"/>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2、毒粒的壳体结构</a:t>
            </a:r>
            <a:endParaRPr lang="zh-CN" altLang="en-US" sz="2400" dirty="0">
              <a:ea typeface="黑体" panose="02010609060101010101" pitchFamily="49" charset="-122"/>
            </a:endParaRPr>
          </a:p>
        </p:txBody>
      </p:sp>
      <p:sp>
        <p:nvSpPr>
          <p:cNvPr id="885766" name="Text Box 6"/>
          <p:cNvSpPr txBox="1"/>
          <p:nvPr/>
        </p:nvSpPr>
        <p:spPr>
          <a:xfrm>
            <a:off x="395288" y="2349500"/>
            <a:ext cx="3838575"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CC"/>
                </a:solidFill>
                <a:ea typeface="黑体" panose="02010609060101010101" pitchFamily="49" charset="-122"/>
              </a:rPr>
              <a:t>壳体或衣壳（</a:t>
            </a:r>
            <a:r>
              <a:rPr lang="en-US" altLang="zh-CN" sz="2400" b="1" dirty="0">
                <a:solidFill>
                  <a:srgbClr val="FFFFCC"/>
                </a:solidFill>
                <a:ea typeface="黑体" panose="02010609060101010101" pitchFamily="49" charset="-122"/>
              </a:rPr>
              <a:t>capsid）：</a:t>
            </a:r>
            <a:endParaRPr lang="zh-CN" altLang="en-US" sz="2400" dirty="0">
              <a:ea typeface="黑体" panose="02010609060101010101" pitchFamily="49" charset="-122"/>
            </a:endParaRPr>
          </a:p>
        </p:txBody>
      </p:sp>
      <p:sp>
        <p:nvSpPr>
          <p:cNvPr id="885767" name="Text Box 7"/>
          <p:cNvSpPr txBox="1"/>
          <p:nvPr/>
        </p:nvSpPr>
        <p:spPr>
          <a:xfrm>
            <a:off x="323850" y="2997200"/>
            <a:ext cx="7610475" cy="830263"/>
          </a:xfrm>
          <a:prstGeom prst="rect">
            <a:avLst/>
          </a:prstGeom>
          <a:solidFill>
            <a:srgbClr val="800080"/>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包围着病毒核酸的蛋白质外壳，</a:t>
            </a:r>
            <a:r>
              <a:rPr lang="zh-CN" altLang="en-US" sz="2400" b="1" dirty="0">
                <a:solidFill>
                  <a:srgbClr val="FFFF66"/>
                </a:solidFill>
                <a:ea typeface="黑体" panose="02010609060101010101" pitchFamily="49" charset="-122"/>
              </a:rPr>
              <a:t>由蛋白质亚基按对称的</a:t>
            </a:r>
            <a:endParaRPr lang="zh-CN" altLang="en-US" sz="2400" b="1" dirty="0">
              <a:solidFill>
                <a:srgbClr val="FFFF66"/>
              </a:solidFill>
              <a:ea typeface="黑体" panose="02010609060101010101" pitchFamily="49" charset="-122"/>
            </a:endParaRPr>
          </a:p>
          <a:p>
            <a:pPr marL="0" lvl="0" indent="0" eaLnBrk="1" hangingPunct="1">
              <a:spcBef>
                <a:spcPct val="0"/>
              </a:spcBef>
              <a:buNone/>
            </a:pPr>
            <a:r>
              <a:rPr lang="zh-CN" altLang="en-US" sz="2400" b="1" dirty="0">
                <a:solidFill>
                  <a:srgbClr val="FFFF66"/>
                </a:solidFill>
                <a:ea typeface="黑体" panose="02010609060101010101" pitchFamily="49" charset="-122"/>
              </a:rPr>
              <a:t>形式、有规律地排列而成，是病毒毒粒的基本结构。</a:t>
            </a:r>
            <a:endParaRPr lang="zh-CN" altLang="en-US" sz="2400" dirty="0">
              <a:solidFill>
                <a:srgbClr val="66FF33"/>
              </a:solidFill>
              <a:ea typeface="黑体" panose="02010609060101010101" pitchFamily="49" charset="-122"/>
            </a:endParaRPr>
          </a:p>
        </p:txBody>
      </p:sp>
      <p:sp>
        <p:nvSpPr>
          <p:cNvPr id="885768" name="Text Box 8"/>
          <p:cNvSpPr txBox="1"/>
          <p:nvPr/>
        </p:nvSpPr>
        <p:spPr>
          <a:xfrm>
            <a:off x="517525" y="4997450"/>
            <a:ext cx="2336800" cy="528638"/>
          </a:xfrm>
          <a:prstGeom prst="rect">
            <a:avLst/>
          </a:prstGeom>
          <a:solidFill>
            <a:srgbClr val="008000"/>
          </a:solidFill>
          <a:ln w="9525" cap="flat" cmpd="sng">
            <a:solidFill>
              <a:srgbClr val="FFFF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49" charset="-122"/>
              </a:rPr>
              <a:t>壳体结构类型</a:t>
            </a:r>
            <a:endParaRPr lang="zh-CN" altLang="en-US" sz="2800" dirty="0">
              <a:ea typeface="黑体" panose="02010609060101010101" pitchFamily="49" charset="-122"/>
            </a:endParaRPr>
          </a:p>
        </p:txBody>
      </p:sp>
      <p:sp>
        <p:nvSpPr>
          <p:cNvPr id="885769" name="AutoShape 9"/>
          <p:cNvSpPr/>
          <p:nvPr/>
        </p:nvSpPr>
        <p:spPr>
          <a:xfrm>
            <a:off x="3200400" y="4648200"/>
            <a:ext cx="304800" cy="1524000"/>
          </a:xfrm>
          <a:prstGeom prst="leftBrace">
            <a:avLst>
              <a:gd name="adj1" fmla="val 41666"/>
              <a:gd name="adj2" fmla="val 50000"/>
            </a:avLst>
          </a:prstGeom>
          <a:noFill/>
          <a:ln w="28575" cap="flat" cmpd="sng">
            <a:solidFill>
              <a:srgbClr val="FF99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885770" name="Text Box 10"/>
          <p:cNvSpPr txBox="1"/>
          <p:nvPr/>
        </p:nvSpPr>
        <p:spPr>
          <a:xfrm>
            <a:off x="3870325" y="4364038"/>
            <a:ext cx="2022475" cy="19177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螺旋对称</a:t>
            </a:r>
            <a:endParaRPr lang="zh-CN" altLang="en-US" sz="2400" b="1" dirty="0">
              <a:solidFill>
                <a:schemeClr val="folHlink"/>
              </a:solidFill>
              <a:ea typeface="黑体" panose="02010609060101010101" pitchFamily="49" charset="-122"/>
            </a:endParaRPr>
          </a:p>
          <a:p>
            <a:pPr marL="0" lvl="0" indent="0" eaLnBrk="1" hangingPunct="1">
              <a:spcBef>
                <a:spcPct val="0"/>
              </a:spcBef>
              <a:buNone/>
            </a:pPr>
            <a:endParaRPr lang="zh-CN" altLang="en-US" sz="2400" b="1" dirty="0">
              <a:solidFill>
                <a:schemeClr val="folHlink"/>
              </a:solidFill>
              <a:ea typeface="黑体" panose="02010609060101010101" pitchFamily="49" charset="-122"/>
            </a:endParaRPr>
          </a:p>
          <a:p>
            <a:pPr marL="0" lvl="0" indent="0" eaLnBrk="1" hangingPunct="1">
              <a:spcBef>
                <a:spcPct val="0"/>
              </a:spcBef>
              <a:buNone/>
            </a:pPr>
            <a:r>
              <a:rPr lang="zh-CN" altLang="en-US" sz="2400" b="1" dirty="0">
                <a:solidFill>
                  <a:schemeClr val="folHlink"/>
                </a:solidFill>
                <a:ea typeface="黑体" panose="02010609060101010101" pitchFamily="49" charset="-122"/>
              </a:rPr>
              <a:t>二十面体对称</a:t>
            </a:r>
            <a:endParaRPr lang="zh-CN" altLang="en-US" sz="2400" b="1" dirty="0">
              <a:solidFill>
                <a:schemeClr val="folHlink"/>
              </a:solidFill>
              <a:ea typeface="黑体" panose="02010609060101010101" pitchFamily="49" charset="-122"/>
            </a:endParaRPr>
          </a:p>
          <a:p>
            <a:pPr marL="0" lvl="0" indent="0" eaLnBrk="1" hangingPunct="1">
              <a:spcBef>
                <a:spcPct val="0"/>
              </a:spcBef>
              <a:buNone/>
            </a:pPr>
            <a:endParaRPr lang="zh-CN" altLang="en-US" sz="2400" b="1" dirty="0">
              <a:solidFill>
                <a:schemeClr val="folHlink"/>
              </a:solidFill>
              <a:ea typeface="黑体" panose="02010609060101010101" pitchFamily="49" charset="-122"/>
            </a:endParaRPr>
          </a:p>
          <a:p>
            <a:pPr marL="0" lvl="0" indent="0" eaLnBrk="1" hangingPunct="1">
              <a:spcBef>
                <a:spcPct val="0"/>
              </a:spcBef>
              <a:buNone/>
            </a:pPr>
            <a:r>
              <a:rPr lang="zh-CN" altLang="en-US" sz="2400" b="1" dirty="0">
                <a:solidFill>
                  <a:schemeClr val="folHlink"/>
                </a:solidFill>
                <a:ea typeface="黑体" panose="02010609060101010101" pitchFamily="49" charset="-122"/>
              </a:rPr>
              <a:t>双对称</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5765"/>
                                        </p:tgtEl>
                                        <p:attrNameLst>
                                          <p:attrName>style.visibility</p:attrName>
                                        </p:attrNameLst>
                                      </p:cBhvr>
                                      <p:to>
                                        <p:strVal val="visible"/>
                                      </p:to>
                                    </p:set>
                                    <p:anim calcmode="lin" valueType="num">
                                      <p:cBhvr additive="base">
                                        <p:cTn id="7" dur="500" fill="hold"/>
                                        <p:tgtEl>
                                          <p:spTgt spid="885765"/>
                                        </p:tgtEl>
                                        <p:attrNameLst>
                                          <p:attrName>ppt_x</p:attrName>
                                        </p:attrNameLst>
                                      </p:cBhvr>
                                      <p:tavLst>
                                        <p:tav tm="0">
                                          <p:val>
                                            <p:strVal val="0-#ppt_w/2"/>
                                          </p:val>
                                        </p:tav>
                                        <p:tav tm="100000">
                                          <p:val>
                                            <p:strVal val="#ppt_x"/>
                                          </p:val>
                                        </p:tav>
                                      </p:tavLst>
                                    </p:anim>
                                    <p:anim calcmode="lin" valueType="num">
                                      <p:cBhvr additive="base">
                                        <p:cTn id="8" dur="500" fill="hold"/>
                                        <p:tgtEl>
                                          <p:spTgt spid="8857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85766"/>
                                        </p:tgtEl>
                                        <p:attrNameLst>
                                          <p:attrName>style.visibility</p:attrName>
                                        </p:attrNameLst>
                                      </p:cBhvr>
                                      <p:to>
                                        <p:strVal val="visible"/>
                                      </p:to>
                                    </p:set>
                                    <p:anim calcmode="lin" valueType="num">
                                      <p:cBhvr additive="base">
                                        <p:cTn id="13" dur="500" fill="hold"/>
                                        <p:tgtEl>
                                          <p:spTgt spid="885766"/>
                                        </p:tgtEl>
                                        <p:attrNameLst>
                                          <p:attrName>ppt_x</p:attrName>
                                        </p:attrNameLst>
                                      </p:cBhvr>
                                      <p:tavLst>
                                        <p:tav tm="0">
                                          <p:val>
                                            <p:strVal val="#ppt_x"/>
                                          </p:val>
                                        </p:tav>
                                        <p:tav tm="100000">
                                          <p:val>
                                            <p:strVal val="#ppt_x"/>
                                          </p:val>
                                        </p:tav>
                                      </p:tavLst>
                                    </p:anim>
                                    <p:anim calcmode="lin" valueType="num">
                                      <p:cBhvr additive="base">
                                        <p:cTn id="14" dur="500" fill="hold"/>
                                        <p:tgtEl>
                                          <p:spTgt spid="88576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2" fill="hold" grpId="0" nodeType="clickEffect">
                                  <p:stCondLst>
                                    <p:cond delay="0"/>
                                  </p:stCondLst>
                                  <p:childTnLst>
                                    <p:set>
                                      <p:cBhvr>
                                        <p:cTn id="18" dur="1" fill="hold">
                                          <p:stCondLst>
                                            <p:cond delay="0"/>
                                          </p:stCondLst>
                                        </p:cTn>
                                        <p:tgtEl>
                                          <p:spTgt spid="885767"/>
                                        </p:tgtEl>
                                        <p:attrNameLst>
                                          <p:attrName>style.visibility</p:attrName>
                                        </p:attrNameLst>
                                      </p:cBhvr>
                                      <p:to>
                                        <p:strVal val="visible"/>
                                      </p:to>
                                    </p:set>
                                    <p:anim calcmode="lin" valueType="num">
                                      <p:cBhvr additive="base">
                                        <p:cTn id="19" dur="500" fill="hold"/>
                                        <p:tgtEl>
                                          <p:spTgt spid="885767"/>
                                        </p:tgtEl>
                                        <p:attrNameLst>
                                          <p:attrName>ppt_x</p:attrName>
                                        </p:attrNameLst>
                                      </p:cBhvr>
                                      <p:tavLst>
                                        <p:tav tm="0">
                                          <p:val>
                                            <p:strVal val="0-#ppt_w/2"/>
                                          </p:val>
                                        </p:tav>
                                        <p:tav tm="100000">
                                          <p:val>
                                            <p:strVal val="#ppt_x"/>
                                          </p:val>
                                        </p:tav>
                                      </p:tavLst>
                                    </p:anim>
                                    <p:anim calcmode="lin" valueType="num">
                                      <p:cBhvr additive="base">
                                        <p:cTn id="20" dur="500" fill="hold"/>
                                        <p:tgtEl>
                                          <p:spTgt spid="88576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grpId="0" nodeType="clickEffect">
                                  <p:stCondLst>
                                    <p:cond delay="0"/>
                                  </p:stCondLst>
                                  <p:childTnLst>
                                    <p:set>
                                      <p:cBhvr>
                                        <p:cTn id="24" dur="1" fill="hold">
                                          <p:stCondLst>
                                            <p:cond delay="0"/>
                                          </p:stCondLst>
                                        </p:cTn>
                                        <p:tgtEl>
                                          <p:spTgt spid="885768"/>
                                        </p:tgtEl>
                                        <p:attrNameLst>
                                          <p:attrName>style.visibility</p:attrName>
                                        </p:attrNameLst>
                                      </p:cBhvr>
                                      <p:to>
                                        <p:strVal val="visible"/>
                                      </p:to>
                                    </p:set>
                                    <p:anim calcmode="lin" valueType="num">
                                      <p:cBhvr additive="base">
                                        <p:cTn id="25" dur="500" fill="hold"/>
                                        <p:tgtEl>
                                          <p:spTgt spid="885768"/>
                                        </p:tgtEl>
                                        <p:attrNameLst>
                                          <p:attrName>ppt_x</p:attrName>
                                        </p:attrNameLst>
                                      </p:cBhvr>
                                      <p:tavLst>
                                        <p:tav tm="0">
                                          <p:val>
                                            <p:strVal val="#ppt_x"/>
                                          </p:val>
                                        </p:tav>
                                        <p:tav tm="100000">
                                          <p:val>
                                            <p:strVal val="#ppt_x"/>
                                          </p:val>
                                        </p:tav>
                                      </p:tavLst>
                                    </p:anim>
                                    <p:anim calcmode="lin" valueType="num">
                                      <p:cBhvr additive="base">
                                        <p:cTn id="26" dur="500" fill="hold"/>
                                        <p:tgtEl>
                                          <p:spTgt spid="885768"/>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8857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8857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5765" grpId="0" animBg="1"/>
      <p:bldP spid="885766" grpId="0"/>
      <p:bldP spid="885767" grpId="0" animBg="1"/>
      <p:bldP spid="885768" grpId="0" animBg="1"/>
      <p:bldP spid="885769" grpId="0" animBg="1"/>
      <p:bldP spid="88577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Text Box 2"/>
          <p:cNvSpPr txBox="1"/>
          <p:nvPr/>
        </p:nvSpPr>
        <p:spPr>
          <a:xfrm>
            <a:off x="5649913" y="0"/>
            <a:ext cx="3449637"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（参见</a:t>
            </a:r>
            <a:r>
              <a:rPr lang="en-US" altLang="zh-CN" b="1" dirty="0">
                <a:solidFill>
                  <a:srgbClr val="00FF00"/>
                </a:solidFill>
                <a:ea typeface="黑体" panose="02010609060101010101" pitchFamily="49" charset="-122"/>
              </a:rPr>
              <a:t>P159-160）</a:t>
            </a:r>
            <a:endParaRPr lang="en-US" altLang="zh-CN" sz="2800" dirty="0">
              <a:solidFill>
                <a:srgbClr val="00FF00"/>
              </a:solidFill>
              <a:ea typeface="黑体" panose="02010609060101010101" pitchFamily="49" charset="-122"/>
            </a:endParaRPr>
          </a:p>
        </p:txBody>
      </p:sp>
      <p:sp>
        <p:nvSpPr>
          <p:cNvPr id="63491" name="Text Box 3"/>
          <p:cNvSpPr txBox="1"/>
          <p:nvPr/>
        </p:nvSpPr>
        <p:spPr>
          <a:xfrm>
            <a:off x="5546725" y="1052513"/>
            <a:ext cx="3417888" cy="35591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60000"/>
              </a:lnSpc>
              <a:spcBef>
                <a:spcPct val="0"/>
              </a:spcBef>
              <a:buNone/>
            </a:pPr>
            <a:r>
              <a:rPr lang="zh-CN" altLang="en-US" sz="2400" b="1" dirty="0">
                <a:solidFill>
                  <a:schemeClr val="folHlink"/>
                </a:solidFill>
                <a:ea typeface="黑体" panose="02010609060101010101" pitchFamily="49" charset="-122"/>
              </a:rPr>
              <a:t>螺旋对称壳体：</a:t>
            </a:r>
            <a:endParaRPr lang="zh-CN" altLang="en-US" sz="2400" b="1" dirty="0">
              <a:ea typeface="黑体" panose="02010609060101010101" pitchFamily="49" charset="-122"/>
            </a:endParaRPr>
          </a:p>
          <a:p>
            <a:pPr marL="0" lvl="0" indent="0" eaLnBrk="1" hangingPunct="1">
              <a:lnSpc>
                <a:spcPct val="160000"/>
              </a:lnSpc>
              <a:spcBef>
                <a:spcPct val="0"/>
              </a:spcBef>
              <a:buNone/>
            </a:pPr>
            <a:endParaRPr lang="zh-CN" altLang="en-US" sz="2400" b="1" dirty="0">
              <a:ea typeface="黑体" panose="02010609060101010101" pitchFamily="49" charset="-122"/>
            </a:endParaRPr>
          </a:p>
          <a:p>
            <a:pPr marL="0" lvl="0" indent="0" eaLnBrk="1" hangingPunct="1">
              <a:lnSpc>
                <a:spcPct val="160000"/>
              </a:lnSpc>
              <a:spcBef>
                <a:spcPct val="0"/>
              </a:spcBef>
              <a:buNone/>
            </a:pPr>
            <a:r>
              <a:rPr lang="zh-CN" altLang="en-US" sz="2400" b="1" dirty="0">
                <a:ea typeface="黑体" panose="02010609060101010101" pitchFamily="49" charset="-122"/>
              </a:rPr>
              <a:t>亚基有规律地沿着中心轴</a:t>
            </a:r>
            <a:r>
              <a:rPr lang="zh-CN" altLang="en-US" sz="2400" b="1" u="sng" dirty="0">
                <a:solidFill>
                  <a:schemeClr val="accent1"/>
                </a:solidFill>
                <a:ea typeface="黑体" panose="02010609060101010101" pitchFamily="49" charset="-122"/>
              </a:rPr>
              <a:t>（核酸）</a:t>
            </a:r>
            <a:r>
              <a:rPr lang="zh-CN" altLang="en-US" sz="2400" b="1" dirty="0">
                <a:ea typeface="黑体" panose="02010609060101010101" pitchFamily="49" charset="-122"/>
              </a:rPr>
              <a:t>呈螺旋排列，进而形成高度有序、对称的稳定结构。</a:t>
            </a:r>
            <a:endParaRPr lang="zh-CN" altLang="en-US" sz="2400" b="1" dirty="0">
              <a:ea typeface="黑体" panose="02010609060101010101" pitchFamily="49" charset="-122"/>
            </a:endParaRPr>
          </a:p>
        </p:txBody>
      </p:sp>
      <p:pic>
        <p:nvPicPr>
          <p:cNvPr id="63492" name="Picture 4" descr="b8-f8"/>
          <p:cNvPicPr>
            <a:picLocks noChangeAspect="1"/>
          </p:cNvPicPr>
          <p:nvPr/>
        </p:nvPicPr>
        <p:blipFill>
          <a:blip r:embed="rId1"/>
          <a:stretch>
            <a:fillRect/>
          </a:stretch>
        </p:blipFill>
        <p:spPr>
          <a:xfrm>
            <a:off x="0" y="0"/>
            <a:ext cx="5484813" cy="6858000"/>
          </a:xfrm>
          <a:prstGeom prst="rect">
            <a:avLst/>
          </a:prstGeom>
          <a:noFill/>
          <a:ln w="9525">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Text Box 3"/>
          <p:cNvSpPr txBox="1"/>
          <p:nvPr/>
        </p:nvSpPr>
        <p:spPr>
          <a:xfrm>
            <a:off x="4403725" y="3789363"/>
            <a:ext cx="4740275" cy="23082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二十面体对称壳体：</a:t>
            </a:r>
            <a:endParaRPr lang="zh-CN" altLang="en-US" sz="2400" dirty="0">
              <a:ea typeface="黑体" panose="02010609060101010101" pitchFamily="49" charset="-122"/>
            </a:endParaRPr>
          </a:p>
          <a:p>
            <a:pPr marL="0" lvl="0" indent="0" eaLnBrk="1" hangingPunct="1">
              <a:spcBef>
                <a:spcPct val="0"/>
              </a:spcBef>
              <a:buNone/>
            </a:pPr>
            <a:endParaRPr lang="zh-CN" altLang="en-US" sz="2400"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构成对称结构壳体的第二种方式是蛋白质亚基围绕具立方对称的正多面体的角或边排列，进而形成一个封闭的蛋白质的鞘。</a:t>
            </a:r>
            <a:endParaRPr lang="zh-CN" altLang="en-US" sz="2400" b="1" dirty="0">
              <a:ea typeface="黑体" panose="02010609060101010101" pitchFamily="49" charset="-122"/>
            </a:endParaRPr>
          </a:p>
        </p:txBody>
      </p:sp>
      <p:pic>
        <p:nvPicPr>
          <p:cNvPr id="65539" name="Picture 4" descr="z3-f13"/>
          <p:cNvPicPr>
            <a:picLocks noChangeAspect="1"/>
          </p:cNvPicPr>
          <p:nvPr/>
        </p:nvPicPr>
        <p:blipFill>
          <a:blip r:embed="rId1"/>
          <a:stretch>
            <a:fillRect/>
          </a:stretch>
        </p:blipFill>
        <p:spPr>
          <a:xfrm>
            <a:off x="0" y="0"/>
            <a:ext cx="9144000" cy="3498850"/>
          </a:xfrm>
          <a:prstGeom prst="rect">
            <a:avLst/>
          </a:prstGeom>
          <a:noFill/>
          <a:ln w="9525">
            <a:noFill/>
          </a:ln>
        </p:spPr>
      </p:pic>
      <p:pic>
        <p:nvPicPr>
          <p:cNvPr id="65540" name="Picture 5" descr="fanyi-f16"/>
          <p:cNvPicPr>
            <a:picLocks noChangeAspect="1"/>
          </p:cNvPicPr>
          <p:nvPr/>
        </p:nvPicPr>
        <p:blipFill>
          <a:blip r:embed="rId2"/>
          <a:stretch>
            <a:fillRect/>
          </a:stretch>
        </p:blipFill>
        <p:spPr>
          <a:xfrm>
            <a:off x="0" y="2895600"/>
            <a:ext cx="4202113" cy="5105400"/>
          </a:xfrm>
          <a:prstGeom prst="rect">
            <a:avLst/>
          </a:prstGeom>
          <a:noFill/>
          <a:ln w="9525">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7586" name="Picture 3" descr="fanyi-f16"/>
          <p:cNvPicPr>
            <a:picLocks noChangeAspect="1"/>
          </p:cNvPicPr>
          <p:nvPr/>
        </p:nvPicPr>
        <p:blipFill>
          <a:blip r:embed="rId1"/>
          <a:stretch>
            <a:fillRect/>
          </a:stretch>
        </p:blipFill>
        <p:spPr>
          <a:xfrm>
            <a:off x="0" y="1989138"/>
            <a:ext cx="9144000" cy="4662487"/>
          </a:xfrm>
          <a:prstGeom prst="rect">
            <a:avLst/>
          </a:prstGeom>
          <a:noFill/>
          <a:ln w="9525">
            <a:noFill/>
          </a:ln>
        </p:spPr>
      </p:pic>
      <p:sp>
        <p:nvSpPr>
          <p:cNvPr id="67587" name="Text Box 4"/>
          <p:cNvSpPr txBox="1"/>
          <p:nvPr/>
        </p:nvSpPr>
        <p:spPr>
          <a:xfrm>
            <a:off x="144463" y="549275"/>
            <a:ext cx="8855075"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CC"/>
                </a:solidFill>
                <a:ea typeface="黑体" panose="02010609060101010101" pitchFamily="49" charset="-122"/>
              </a:rPr>
              <a:t>具有双对称结构的典型例子是</a:t>
            </a:r>
            <a:r>
              <a:rPr lang="zh-CN" altLang="en-US" sz="2400" b="1" u="sng" dirty="0">
                <a:solidFill>
                  <a:schemeClr val="tx2"/>
                </a:solidFill>
                <a:ea typeface="黑体" panose="02010609060101010101" pitchFamily="49" charset="-122"/>
              </a:rPr>
              <a:t>有尾噬菌体</a:t>
            </a:r>
            <a:r>
              <a:rPr lang="zh-CN" altLang="en-US" sz="2400" b="1" dirty="0">
                <a:solidFill>
                  <a:srgbClr val="FFFFCC"/>
                </a:solidFill>
                <a:ea typeface="黑体" panose="02010609060101010101" pitchFamily="49" charset="-122"/>
              </a:rPr>
              <a:t>（</a:t>
            </a:r>
            <a:r>
              <a:rPr lang="en-US" altLang="zh-CN" sz="2400" b="1" dirty="0">
                <a:solidFill>
                  <a:srgbClr val="FFFFCC"/>
                </a:solidFill>
                <a:ea typeface="黑体" panose="02010609060101010101" pitchFamily="49" charset="-122"/>
              </a:rPr>
              <a:t>tailed phage）,</a:t>
            </a:r>
            <a:r>
              <a:rPr lang="zh-CN" altLang="en-US" sz="2400" b="1" dirty="0">
                <a:solidFill>
                  <a:srgbClr val="FFFFCC"/>
                </a:solidFill>
                <a:ea typeface="黑体" panose="02010609060101010101" pitchFamily="49" charset="-122"/>
              </a:rPr>
              <a:t>其壳体由头部和尾部组成。包装有病毒核酸的</a:t>
            </a:r>
            <a:r>
              <a:rPr lang="zh-CN" altLang="en-US" sz="2400" b="1" dirty="0">
                <a:solidFill>
                  <a:schemeClr val="folHlink"/>
                </a:solidFill>
                <a:ea typeface="黑体" panose="02010609060101010101" pitchFamily="49" charset="-122"/>
              </a:rPr>
              <a:t>头部</a:t>
            </a:r>
            <a:r>
              <a:rPr lang="zh-CN" altLang="en-US" sz="2400" b="1" dirty="0">
                <a:solidFill>
                  <a:srgbClr val="FFFFCC"/>
                </a:solidFill>
                <a:ea typeface="黑体" panose="02010609060101010101" pitchFamily="49" charset="-122"/>
              </a:rPr>
              <a:t>通常呈</a:t>
            </a:r>
            <a:r>
              <a:rPr lang="zh-CN" altLang="en-US" sz="2400" b="1" dirty="0">
                <a:solidFill>
                  <a:schemeClr val="folHlink"/>
                </a:solidFill>
                <a:ea typeface="黑体" panose="02010609060101010101" pitchFamily="49" charset="-122"/>
              </a:rPr>
              <a:t>二十面体对称</a:t>
            </a:r>
            <a:r>
              <a:rPr lang="zh-CN" altLang="en-US" sz="2400" b="1" dirty="0">
                <a:solidFill>
                  <a:srgbClr val="FFFFCC"/>
                </a:solidFill>
                <a:ea typeface="黑体" panose="02010609060101010101" pitchFamily="49" charset="-122"/>
              </a:rPr>
              <a:t>，</a:t>
            </a:r>
            <a:r>
              <a:rPr lang="zh-CN" altLang="en-US" sz="2400" b="1" dirty="0">
                <a:solidFill>
                  <a:schemeClr val="folHlink"/>
                </a:solidFill>
                <a:ea typeface="黑体" panose="02010609060101010101" pitchFamily="49" charset="-122"/>
              </a:rPr>
              <a:t>尾部</a:t>
            </a:r>
            <a:r>
              <a:rPr lang="zh-CN" altLang="en-US" sz="2400" b="1" dirty="0">
                <a:solidFill>
                  <a:srgbClr val="FFFFCC"/>
                </a:solidFill>
                <a:ea typeface="黑体" panose="02010609060101010101" pitchFamily="49" charset="-122"/>
              </a:rPr>
              <a:t>呈</a:t>
            </a:r>
            <a:r>
              <a:rPr lang="zh-CN" altLang="en-US" sz="2400" b="1" dirty="0">
                <a:solidFill>
                  <a:schemeClr val="folHlink"/>
                </a:solidFill>
                <a:ea typeface="黑体" panose="02010609060101010101" pitchFamily="49" charset="-122"/>
              </a:rPr>
              <a:t>螺旋对称</a:t>
            </a:r>
            <a:r>
              <a:rPr lang="zh-CN" altLang="en-US" sz="2400" b="1" dirty="0">
                <a:solidFill>
                  <a:srgbClr val="FFFFCC"/>
                </a:solidFill>
                <a:ea typeface="黑体" panose="02010609060101010101" pitchFamily="49" charset="-122"/>
              </a:rPr>
              <a:t>。</a:t>
            </a:r>
            <a:endParaRPr lang="zh-CN" altLang="en-US" sz="2400" b="1" dirty="0">
              <a:solidFill>
                <a:srgbClr val="FFFFCC"/>
              </a:solidFill>
              <a:ea typeface="黑体" panose="02010609060101010101" pitchFamily="49" charset="-122"/>
            </a:endParaRPr>
          </a:p>
        </p:txBody>
      </p:sp>
      <p:sp>
        <p:nvSpPr>
          <p:cNvPr id="67588" name="Text Box 5"/>
          <p:cNvSpPr txBox="1"/>
          <p:nvPr/>
        </p:nvSpPr>
        <p:spPr>
          <a:xfrm>
            <a:off x="228600" y="0"/>
            <a:ext cx="20224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双对称结构：</a:t>
            </a:r>
            <a:endParaRPr lang="zh-CN" altLang="en-US" sz="2400" dirty="0">
              <a:solidFill>
                <a:srgbClr val="FFFFCC"/>
              </a:solidFill>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Text Box 2"/>
          <p:cNvSpPr txBox="1"/>
          <p:nvPr/>
        </p:nvSpPr>
        <p:spPr>
          <a:xfrm>
            <a:off x="3124200" y="0"/>
            <a:ext cx="32004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第二部分   毒粒的性质</a:t>
            </a:r>
            <a:endParaRPr lang="zh-CN" altLang="en-US" sz="2400" b="1" dirty="0">
              <a:ea typeface="黑体" panose="02010609060101010101" pitchFamily="49" charset="-122"/>
            </a:endParaRPr>
          </a:p>
        </p:txBody>
      </p:sp>
      <p:sp>
        <p:nvSpPr>
          <p:cNvPr id="69635" name="Text Box 3"/>
          <p:cNvSpPr txBox="1"/>
          <p:nvPr/>
        </p:nvSpPr>
        <p:spPr>
          <a:xfrm>
            <a:off x="0" y="53340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一、毒粒的形态结构</a:t>
            </a:r>
            <a:endParaRPr lang="zh-CN" altLang="en-US" sz="2400" b="1" dirty="0">
              <a:ea typeface="黑体" panose="02010609060101010101" pitchFamily="49" charset="-122"/>
            </a:endParaRPr>
          </a:p>
        </p:txBody>
      </p:sp>
      <p:sp>
        <p:nvSpPr>
          <p:cNvPr id="69636" name="Text Box 4"/>
          <p:cNvSpPr txBox="1"/>
          <p:nvPr/>
        </p:nvSpPr>
        <p:spPr>
          <a:xfrm>
            <a:off x="4211638" y="692150"/>
            <a:ext cx="1874837"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a:t>
            </a:r>
            <a:r>
              <a:rPr lang="en-US" altLang="zh-CN" b="1" dirty="0">
                <a:solidFill>
                  <a:srgbClr val="00FF00"/>
                </a:solidFill>
                <a:ea typeface="黑体" panose="02010609060101010101" pitchFamily="49" charset="-122"/>
              </a:rPr>
              <a:t>P160</a:t>
            </a:r>
            <a:r>
              <a:rPr lang="zh-CN" altLang="en-US" b="1" dirty="0">
                <a:solidFill>
                  <a:srgbClr val="00FF00"/>
                </a:solidFill>
                <a:ea typeface="黑体" panose="02010609060101010101" pitchFamily="49" charset="-122"/>
              </a:rPr>
              <a:t>）</a:t>
            </a:r>
            <a:endParaRPr lang="zh-CN" altLang="en-US" sz="2800" dirty="0">
              <a:solidFill>
                <a:srgbClr val="00FF00"/>
              </a:solidFill>
              <a:ea typeface="黑体" panose="02010609060101010101" pitchFamily="49" charset="-122"/>
            </a:endParaRPr>
          </a:p>
        </p:txBody>
      </p:sp>
      <p:sp>
        <p:nvSpPr>
          <p:cNvPr id="69637" name="Text Box 5"/>
          <p:cNvSpPr txBox="1"/>
          <p:nvPr/>
        </p:nvSpPr>
        <p:spPr>
          <a:xfrm>
            <a:off x="395288" y="1341438"/>
            <a:ext cx="2873375"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3、 病毒的包膜结构</a:t>
            </a:r>
            <a:endParaRPr lang="zh-CN" altLang="en-US" sz="2400" dirty="0">
              <a:ea typeface="黑体" panose="02010609060101010101" pitchFamily="49" charset="-122"/>
            </a:endParaRPr>
          </a:p>
        </p:txBody>
      </p:sp>
      <p:sp>
        <p:nvSpPr>
          <p:cNvPr id="896006" name="Text Box 6"/>
          <p:cNvSpPr txBox="1"/>
          <p:nvPr/>
        </p:nvSpPr>
        <p:spPr>
          <a:xfrm>
            <a:off x="838200" y="2382838"/>
            <a:ext cx="6181725" cy="466725"/>
          </a:xfrm>
          <a:prstGeom prst="rect">
            <a:avLst/>
          </a:prstGeom>
          <a:solidFill>
            <a:srgbClr val="008000"/>
          </a:solidFill>
          <a:ln w="9525" cap="flat" cmpd="sng">
            <a:solidFill>
              <a:srgbClr val="FF99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蛋白质壳体 + 核酸（核心），又称核衣壳。</a:t>
            </a:r>
            <a:endParaRPr lang="zh-CN" altLang="en-US" sz="2400" dirty="0">
              <a:ea typeface="黑体" panose="02010609060101010101" pitchFamily="49" charset="-122"/>
            </a:endParaRPr>
          </a:p>
        </p:txBody>
      </p:sp>
      <p:sp>
        <p:nvSpPr>
          <p:cNvPr id="896007" name="Text Box 7"/>
          <p:cNvSpPr txBox="1"/>
          <p:nvPr/>
        </p:nvSpPr>
        <p:spPr>
          <a:xfrm>
            <a:off x="250825" y="1916113"/>
            <a:ext cx="33924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CC"/>
                </a:solidFill>
                <a:ea typeface="黑体" panose="02010609060101010101" pitchFamily="49" charset="-122"/>
              </a:rPr>
              <a:t>核壳（</a:t>
            </a:r>
            <a:r>
              <a:rPr lang="en-US" altLang="zh-CN" sz="2400" b="1" dirty="0">
                <a:solidFill>
                  <a:srgbClr val="FFFFCC"/>
                </a:solidFill>
                <a:ea typeface="黑体" panose="02010609060101010101" pitchFamily="49" charset="-122"/>
              </a:rPr>
              <a:t>nucleocapsid）：</a:t>
            </a:r>
            <a:endParaRPr lang="zh-CN" altLang="en-US" sz="2400" dirty="0">
              <a:ea typeface="黑体" panose="02010609060101010101" pitchFamily="49" charset="-122"/>
            </a:endParaRPr>
          </a:p>
        </p:txBody>
      </p:sp>
      <p:sp>
        <p:nvSpPr>
          <p:cNvPr id="896008" name="Text Box 8"/>
          <p:cNvSpPr txBox="1"/>
          <p:nvPr/>
        </p:nvSpPr>
        <p:spPr>
          <a:xfrm>
            <a:off x="4284663" y="2997200"/>
            <a:ext cx="3851275" cy="466725"/>
          </a:xfrm>
          <a:prstGeom prst="rect">
            <a:avLst/>
          </a:prstGeom>
          <a:solidFill>
            <a:srgbClr val="0000FF"/>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仅由核衣壳构成的病毒颗粒</a:t>
            </a:r>
            <a:endParaRPr lang="zh-CN" altLang="en-US" sz="2400" dirty="0">
              <a:ea typeface="黑体" panose="02010609060101010101" pitchFamily="49" charset="-122"/>
            </a:endParaRPr>
          </a:p>
        </p:txBody>
      </p:sp>
      <p:sp>
        <p:nvSpPr>
          <p:cNvPr id="896009" name="Text Box 9"/>
          <p:cNvSpPr txBox="1"/>
          <p:nvPr/>
        </p:nvSpPr>
        <p:spPr>
          <a:xfrm>
            <a:off x="323850" y="2997200"/>
            <a:ext cx="3968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CC"/>
                </a:solidFill>
                <a:ea typeface="黑体" panose="02010609060101010101" pitchFamily="49" charset="-122"/>
              </a:rPr>
              <a:t>裸露毒粒（</a:t>
            </a:r>
            <a:r>
              <a:rPr lang="en-US" altLang="zh-CN" sz="2400" b="1" dirty="0">
                <a:solidFill>
                  <a:srgbClr val="FFFFCC"/>
                </a:solidFill>
                <a:ea typeface="黑体" panose="02010609060101010101" pitchFamily="49" charset="-122"/>
              </a:rPr>
              <a:t>naked virion）：</a:t>
            </a:r>
            <a:endParaRPr lang="zh-CN" altLang="en-US" sz="2400" dirty="0">
              <a:ea typeface="黑体" panose="02010609060101010101" pitchFamily="49" charset="-122"/>
            </a:endParaRPr>
          </a:p>
        </p:txBody>
      </p:sp>
      <p:sp>
        <p:nvSpPr>
          <p:cNvPr id="896010" name="Text Box 10"/>
          <p:cNvSpPr txBox="1"/>
          <p:nvPr/>
        </p:nvSpPr>
        <p:spPr>
          <a:xfrm>
            <a:off x="179388" y="3527425"/>
            <a:ext cx="8658225" cy="406400"/>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ea typeface="黑体" panose="02010609060101010101" pitchFamily="49" charset="-122"/>
              </a:rPr>
              <a:t>如烟草花叶病毒、脊髓灰质炎病毒（</a:t>
            </a:r>
            <a:r>
              <a:rPr lang="en-US" altLang="zh-CN" sz="2000" b="1" dirty="0">
                <a:ea typeface="黑体" panose="02010609060101010101" pitchFamily="49" charset="-122"/>
              </a:rPr>
              <a:t>Poliovirus）</a:t>
            </a:r>
            <a:r>
              <a:rPr lang="zh-CN" altLang="en-US" sz="2000" b="1" dirty="0">
                <a:ea typeface="黑体" panose="02010609060101010101" pitchFamily="49" charset="-122"/>
              </a:rPr>
              <a:t>等一些简单的病毒的毒粒。</a:t>
            </a:r>
            <a:endParaRPr lang="zh-CN" altLang="en-US" sz="2400" dirty="0">
              <a:ea typeface="黑体" panose="02010609060101010101" pitchFamily="49" charset="-122"/>
            </a:endParaRPr>
          </a:p>
        </p:txBody>
      </p:sp>
      <p:sp>
        <p:nvSpPr>
          <p:cNvPr id="896011" name="Text Box 11"/>
          <p:cNvSpPr txBox="1"/>
          <p:nvPr/>
        </p:nvSpPr>
        <p:spPr>
          <a:xfrm>
            <a:off x="250825" y="3979863"/>
            <a:ext cx="284956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CC"/>
                </a:solidFill>
                <a:ea typeface="黑体" panose="02010609060101010101" pitchFamily="49" charset="-122"/>
              </a:rPr>
              <a:t>包膜（</a:t>
            </a:r>
            <a:r>
              <a:rPr lang="en-US" altLang="zh-CN" sz="2400" b="1" dirty="0">
                <a:solidFill>
                  <a:srgbClr val="FFFFCC"/>
                </a:solidFill>
                <a:ea typeface="黑体" panose="02010609060101010101" pitchFamily="49" charset="-122"/>
              </a:rPr>
              <a:t>envelope）：</a:t>
            </a:r>
            <a:endParaRPr lang="zh-CN" altLang="en-US" sz="2400" dirty="0">
              <a:ea typeface="黑体" panose="02010609060101010101" pitchFamily="49" charset="-122"/>
            </a:endParaRPr>
          </a:p>
        </p:txBody>
      </p:sp>
      <p:sp>
        <p:nvSpPr>
          <p:cNvPr id="896012" name="Text Box 12"/>
          <p:cNvSpPr txBox="1"/>
          <p:nvPr/>
        </p:nvSpPr>
        <p:spPr>
          <a:xfrm>
            <a:off x="381000" y="4581525"/>
            <a:ext cx="6991350" cy="1822450"/>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0000"/>
              </a:lnSpc>
              <a:spcBef>
                <a:spcPct val="0"/>
              </a:spcBef>
              <a:buNone/>
            </a:pPr>
            <a:r>
              <a:rPr lang="zh-CN" altLang="en-US" sz="2400" b="1" dirty="0">
                <a:ea typeface="黑体" panose="02010609060101010101" pitchFamily="49" charset="-122"/>
              </a:rPr>
              <a:t>核衣壳外的一层脂蛋白膜，由</a:t>
            </a:r>
            <a:r>
              <a:rPr lang="zh-CN" altLang="en-US" sz="2400" b="1" dirty="0">
                <a:solidFill>
                  <a:srgbClr val="00FFFF"/>
                </a:solidFill>
                <a:ea typeface="黑体" panose="02010609060101010101" pitchFamily="49" charset="-122"/>
              </a:rPr>
              <a:t>宿主细胞膜衍生</a:t>
            </a:r>
            <a:r>
              <a:rPr lang="zh-CN" altLang="en-US" sz="2400" b="1" dirty="0">
                <a:ea typeface="黑体" panose="02010609060101010101" pitchFamily="49" charset="-122"/>
              </a:rPr>
              <a:t>而来</a:t>
            </a:r>
            <a:endParaRPr lang="zh-CN" altLang="en-US" sz="2400" b="1" dirty="0">
              <a:ea typeface="黑体" panose="02010609060101010101" pitchFamily="49" charset="-122"/>
            </a:endParaRPr>
          </a:p>
          <a:p>
            <a:pPr marL="0" lvl="0" indent="0" eaLnBrk="1" hangingPunct="1">
              <a:lnSpc>
                <a:spcPct val="120000"/>
              </a:lnSpc>
              <a:spcBef>
                <a:spcPct val="0"/>
              </a:spcBef>
              <a:buNone/>
            </a:pPr>
            <a:r>
              <a:rPr lang="zh-CN" altLang="en-US" sz="2400" b="1" dirty="0">
                <a:solidFill>
                  <a:schemeClr val="folHlink"/>
                </a:solidFill>
                <a:ea typeface="黑体" panose="02010609060101010101" pitchFamily="49" charset="-122"/>
              </a:rPr>
              <a:t>（病毒以出芽（</a:t>
            </a:r>
            <a:r>
              <a:rPr lang="en-US" altLang="zh-CN" sz="2400" b="1" dirty="0">
                <a:solidFill>
                  <a:schemeClr val="folHlink"/>
                </a:solidFill>
                <a:ea typeface="黑体" panose="02010609060101010101" pitchFamily="49" charset="-122"/>
              </a:rPr>
              <a:t>budding）</a:t>
            </a:r>
            <a:r>
              <a:rPr lang="zh-CN" altLang="en-US" sz="2400" b="1" dirty="0">
                <a:solidFill>
                  <a:schemeClr val="folHlink"/>
                </a:solidFill>
                <a:ea typeface="黑体" panose="02010609060101010101" pitchFamily="49" charset="-122"/>
              </a:rPr>
              <a:t>方式成熟时获得）</a:t>
            </a:r>
            <a:endParaRPr lang="zh-CN" altLang="en-US" sz="2400" b="1" dirty="0">
              <a:solidFill>
                <a:srgbClr val="FFFFCC"/>
              </a:solidFill>
              <a:ea typeface="黑体" panose="02010609060101010101" pitchFamily="49" charset="-122"/>
            </a:endParaRPr>
          </a:p>
          <a:p>
            <a:pPr marL="0" lvl="0" indent="0" eaLnBrk="1" hangingPunct="1">
              <a:lnSpc>
                <a:spcPct val="120000"/>
              </a:lnSpc>
              <a:spcBef>
                <a:spcPct val="0"/>
              </a:spcBef>
              <a:buNone/>
            </a:pPr>
            <a:r>
              <a:rPr lang="zh-CN" altLang="en-US" sz="2400" b="1" dirty="0">
                <a:solidFill>
                  <a:schemeClr val="accent1"/>
                </a:solidFill>
                <a:ea typeface="黑体" panose="02010609060101010101" pitchFamily="49" charset="-122"/>
              </a:rPr>
              <a:t>作用：</a:t>
            </a:r>
            <a:r>
              <a:rPr lang="zh-CN" altLang="en-US" sz="2400" b="1" dirty="0">
                <a:ea typeface="黑体" panose="02010609060101010101" pitchFamily="49" charset="-122"/>
              </a:rPr>
              <a:t>保护病毒核壳；</a:t>
            </a:r>
            <a:endParaRPr lang="zh-CN" altLang="en-US" sz="2400" b="1" dirty="0">
              <a:ea typeface="黑体" panose="02010609060101010101" pitchFamily="49" charset="-122"/>
            </a:endParaRPr>
          </a:p>
          <a:p>
            <a:pPr marL="0" lvl="0" indent="0" eaLnBrk="1" hangingPunct="1">
              <a:lnSpc>
                <a:spcPct val="120000"/>
              </a:lnSpc>
              <a:spcBef>
                <a:spcPct val="0"/>
              </a:spcBef>
              <a:buNone/>
            </a:pPr>
            <a:r>
              <a:rPr lang="zh-CN" altLang="en-US" sz="2400" b="1" dirty="0">
                <a:ea typeface="黑体" panose="02010609060101010101" pitchFamily="49" charset="-122"/>
              </a:rPr>
              <a:t>            启动病毒感染；</a:t>
            </a:r>
            <a:endParaRPr lang="zh-CN" altLang="en-US" sz="2400" b="1" dirty="0">
              <a:solidFill>
                <a:srgbClr val="FFFF66"/>
              </a:solidFill>
              <a:ea typeface="黑体" panose="02010609060101010101" pitchFamily="49" charset="-122"/>
            </a:endParaRPr>
          </a:p>
        </p:txBody>
      </p:sp>
      <p:sp>
        <p:nvSpPr>
          <p:cNvPr id="896013" name="Text Box 13"/>
          <p:cNvSpPr txBox="1"/>
          <p:nvPr/>
        </p:nvSpPr>
        <p:spPr>
          <a:xfrm>
            <a:off x="4859338" y="4041775"/>
            <a:ext cx="2032000" cy="466725"/>
          </a:xfrm>
          <a:prstGeom prst="rect">
            <a:avLst/>
          </a:prstGeom>
          <a:solidFill>
            <a:srgbClr val="0000FF"/>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ea typeface="黑体" panose="02010609060101010101" pitchFamily="49" charset="-122"/>
              </a:rPr>
              <a:t>有包膜的病毒</a:t>
            </a:r>
            <a:endParaRPr lang="zh-CN" altLang="en-US" sz="2400" b="1" dirty="0">
              <a:ea typeface="黑体" panose="02010609060101010101" pitchFamily="49" charset="-122"/>
            </a:endParaRPr>
          </a:p>
        </p:txBody>
      </p:sp>
      <p:sp>
        <p:nvSpPr>
          <p:cNvPr id="896014" name="Line 14"/>
          <p:cNvSpPr/>
          <p:nvPr/>
        </p:nvSpPr>
        <p:spPr>
          <a:xfrm>
            <a:off x="3563938" y="4221163"/>
            <a:ext cx="863600" cy="0"/>
          </a:xfrm>
          <a:prstGeom prst="line">
            <a:avLst/>
          </a:prstGeom>
          <a:ln w="50800" cap="flat" cmpd="sng">
            <a:solidFill>
              <a:srgbClr val="99CC00"/>
            </a:solidFill>
            <a:prstDash val="soli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96007"/>
                                        </p:tgtEl>
                                        <p:attrNameLst>
                                          <p:attrName>style.visibility</p:attrName>
                                        </p:attrNameLst>
                                      </p:cBhvr>
                                      <p:to>
                                        <p:strVal val="visible"/>
                                      </p:to>
                                    </p:set>
                                    <p:anim calcmode="lin" valueType="num">
                                      <p:cBhvr additive="base">
                                        <p:cTn id="7" dur="500" fill="hold"/>
                                        <p:tgtEl>
                                          <p:spTgt spid="896007"/>
                                        </p:tgtEl>
                                        <p:attrNameLst>
                                          <p:attrName>ppt_x</p:attrName>
                                        </p:attrNameLst>
                                      </p:cBhvr>
                                      <p:tavLst>
                                        <p:tav tm="0">
                                          <p:val>
                                            <p:strVal val="0-#ppt_w/2"/>
                                          </p:val>
                                        </p:tav>
                                        <p:tav tm="100000">
                                          <p:val>
                                            <p:strVal val="#ppt_x"/>
                                          </p:val>
                                        </p:tav>
                                      </p:tavLst>
                                    </p:anim>
                                    <p:anim calcmode="lin" valueType="num">
                                      <p:cBhvr additive="base">
                                        <p:cTn id="8" dur="500" fill="hold"/>
                                        <p:tgtEl>
                                          <p:spTgt spid="89600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32" fill="hold" grpId="0" nodeType="clickEffect">
                                  <p:stCondLst>
                                    <p:cond delay="0"/>
                                  </p:stCondLst>
                                  <p:childTnLst>
                                    <p:set>
                                      <p:cBhvr>
                                        <p:cTn id="12" dur="1" fill="hold">
                                          <p:stCondLst>
                                            <p:cond delay="0"/>
                                          </p:stCondLst>
                                        </p:cTn>
                                        <p:tgtEl>
                                          <p:spTgt spid="896006"/>
                                        </p:tgtEl>
                                        <p:attrNameLst>
                                          <p:attrName>style.visibility</p:attrName>
                                        </p:attrNameLst>
                                      </p:cBhvr>
                                      <p:to>
                                        <p:strVal val="visible"/>
                                      </p:to>
                                    </p:set>
                                    <p:anim calcmode="lin" valueType="num">
                                      <p:cBhvr>
                                        <p:cTn id="13" dur="500" fill="hold"/>
                                        <p:tgtEl>
                                          <p:spTgt spid="896006"/>
                                        </p:tgtEl>
                                        <p:attrNameLst>
                                          <p:attrName>ppt_w</p:attrName>
                                        </p:attrNameLst>
                                      </p:cBhvr>
                                      <p:tavLst>
                                        <p:tav tm="0">
                                          <p:val>
                                            <p:strVal val="4*#ppt_w"/>
                                          </p:val>
                                        </p:tav>
                                        <p:tav tm="100000">
                                          <p:val>
                                            <p:strVal val="#ppt_w"/>
                                          </p:val>
                                        </p:tav>
                                      </p:tavLst>
                                    </p:anim>
                                    <p:anim calcmode="lin" valueType="num">
                                      <p:cBhvr>
                                        <p:cTn id="14" dur="500" fill="hold"/>
                                        <p:tgtEl>
                                          <p:spTgt spid="896006"/>
                                        </p:tgtEl>
                                        <p:attrNameLst>
                                          <p:attrName>ppt_h</p:attrName>
                                        </p:attrNameLst>
                                      </p:cBhvr>
                                      <p:tavLst>
                                        <p:tav tm="0">
                                          <p:val>
                                            <p:strVal val="4*#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896009"/>
                                        </p:tgtEl>
                                        <p:attrNameLst>
                                          <p:attrName>style.visibility</p:attrName>
                                        </p:attrNameLst>
                                      </p:cBhvr>
                                      <p:to>
                                        <p:strVal val="visible"/>
                                      </p:to>
                                    </p:set>
                                    <p:anim calcmode="lin" valueType="num">
                                      <p:cBhvr additive="base">
                                        <p:cTn id="19" dur="500" fill="hold"/>
                                        <p:tgtEl>
                                          <p:spTgt spid="896009"/>
                                        </p:tgtEl>
                                        <p:attrNameLst>
                                          <p:attrName>ppt_x</p:attrName>
                                        </p:attrNameLst>
                                      </p:cBhvr>
                                      <p:tavLst>
                                        <p:tav tm="0">
                                          <p:val>
                                            <p:strVal val="1+#ppt_w/2"/>
                                          </p:val>
                                        </p:tav>
                                        <p:tav tm="100000">
                                          <p:val>
                                            <p:strVal val="#ppt_x"/>
                                          </p:val>
                                        </p:tav>
                                      </p:tavLst>
                                    </p:anim>
                                    <p:anim calcmode="lin" valueType="num">
                                      <p:cBhvr additive="base">
                                        <p:cTn id="20" dur="500" fill="hold"/>
                                        <p:tgtEl>
                                          <p:spTgt spid="896009"/>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12" fill="hold" grpId="0" nodeType="afterEffect">
                                  <p:stCondLst>
                                    <p:cond delay="0"/>
                                  </p:stCondLst>
                                  <p:childTnLst>
                                    <p:set>
                                      <p:cBhvr>
                                        <p:cTn id="23" dur="1" fill="hold">
                                          <p:stCondLst>
                                            <p:cond delay="0"/>
                                          </p:stCondLst>
                                        </p:cTn>
                                        <p:tgtEl>
                                          <p:spTgt spid="896008"/>
                                        </p:tgtEl>
                                        <p:attrNameLst>
                                          <p:attrName>style.visibility</p:attrName>
                                        </p:attrNameLst>
                                      </p:cBhvr>
                                      <p:to>
                                        <p:strVal val="visible"/>
                                      </p:to>
                                    </p:set>
                                    <p:anim calcmode="lin" valueType="num">
                                      <p:cBhvr additive="base">
                                        <p:cTn id="24" dur="500" fill="hold"/>
                                        <p:tgtEl>
                                          <p:spTgt spid="896008"/>
                                        </p:tgtEl>
                                        <p:attrNameLst>
                                          <p:attrName>ppt_x</p:attrName>
                                        </p:attrNameLst>
                                      </p:cBhvr>
                                      <p:tavLst>
                                        <p:tav tm="0">
                                          <p:val>
                                            <p:strVal val="0-#ppt_w/2"/>
                                          </p:val>
                                        </p:tav>
                                        <p:tav tm="100000">
                                          <p:val>
                                            <p:strVal val="#ppt_x"/>
                                          </p:val>
                                        </p:tav>
                                      </p:tavLst>
                                    </p:anim>
                                    <p:anim calcmode="lin" valueType="num">
                                      <p:cBhvr additive="base">
                                        <p:cTn id="25" dur="500" fill="hold"/>
                                        <p:tgtEl>
                                          <p:spTgt spid="89600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896010"/>
                                        </p:tgtEl>
                                        <p:attrNameLst>
                                          <p:attrName>style.visibility</p:attrName>
                                        </p:attrNameLst>
                                      </p:cBhvr>
                                      <p:to>
                                        <p:strVal val="visible"/>
                                      </p:to>
                                    </p:set>
                                    <p:anim calcmode="lin" valueType="num">
                                      <p:cBhvr additive="base">
                                        <p:cTn id="30" dur="500" fill="hold"/>
                                        <p:tgtEl>
                                          <p:spTgt spid="896010"/>
                                        </p:tgtEl>
                                        <p:attrNameLst>
                                          <p:attrName>ppt_x</p:attrName>
                                        </p:attrNameLst>
                                      </p:cBhvr>
                                      <p:tavLst>
                                        <p:tav tm="0">
                                          <p:val>
                                            <p:strVal val="1+#ppt_w/2"/>
                                          </p:val>
                                        </p:tav>
                                        <p:tav tm="100000">
                                          <p:val>
                                            <p:strVal val="#ppt_x"/>
                                          </p:val>
                                        </p:tav>
                                      </p:tavLst>
                                    </p:anim>
                                    <p:anim calcmode="lin" valueType="num">
                                      <p:cBhvr additive="base">
                                        <p:cTn id="31" dur="500" fill="hold"/>
                                        <p:tgtEl>
                                          <p:spTgt spid="896010"/>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896010"/>
                                        </p:tgtEl>
                                        <p:attrNameLst>
                                          <p:attrName>style.visibility</p:attrName>
                                        </p:attrNameLst>
                                      </p:cBhvr>
                                      <p:to>
                                        <p:strVal val="hidden"/>
                                      </p:to>
                                    </p:set>
                                  </p:sub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896011"/>
                                        </p:tgtEl>
                                        <p:attrNameLst>
                                          <p:attrName>style.visibility</p:attrName>
                                        </p:attrNameLst>
                                      </p:cBhvr>
                                      <p:to>
                                        <p:strVal val="visible"/>
                                      </p:to>
                                    </p:set>
                                    <p:anim calcmode="lin" valueType="num">
                                      <p:cBhvr additive="base">
                                        <p:cTn id="36" dur="500" fill="hold"/>
                                        <p:tgtEl>
                                          <p:spTgt spid="896011"/>
                                        </p:tgtEl>
                                        <p:attrNameLst>
                                          <p:attrName>ppt_x</p:attrName>
                                        </p:attrNameLst>
                                      </p:cBhvr>
                                      <p:tavLst>
                                        <p:tav tm="0">
                                          <p:val>
                                            <p:strVal val="0-#ppt_w/2"/>
                                          </p:val>
                                        </p:tav>
                                        <p:tav tm="100000">
                                          <p:val>
                                            <p:strVal val="#ppt_x"/>
                                          </p:val>
                                        </p:tav>
                                      </p:tavLst>
                                    </p:anim>
                                    <p:anim calcmode="lin" valueType="num">
                                      <p:cBhvr additive="base">
                                        <p:cTn id="37" dur="500" fill="hold"/>
                                        <p:tgtEl>
                                          <p:spTgt spid="896011"/>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2" fill="hold" grpId="0" nodeType="clickEffect">
                                  <p:stCondLst>
                                    <p:cond delay="0"/>
                                  </p:stCondLst>
                                  <p:childTnLst>
                                    <p:set>
                                      <p:cBhvr>
                                        <p:cTn id="41" dur="1" fill="hold">
                                          <p:stCondLst>
                                            <p:cond delay="0"/>
                                          </p:stCondLst>
                                        </p:cTn>
                                        <p:tgtEl>
                                          <p:spTgt spid="896012"/>
                                        </p:tgtEl>
                                        <p:attrNameLst>
                                          <p:attrName>style.visibility</p:attrName>
                                        </p:attrNameLst>
                                      </p:cBhvr>
                                      <p:to>
                                        <p:strVal val="visible"/>
                                      </p:to>
                                    </p:set>
                                    <p:anim calcmode="lin" valueType="num">
                                      <p:cBhvr additive="base">
                                        <p:cTn id="42" dur="500" fill="hold"/>
                                        <p:tgtEl>
                                          <p:spTgt spid="896012"/>
                                        </p:tgtEl>
                                        <p:attrNameLst>
                                          <p:attrName>ppt_x</p:attrName>
                                        </p:attrNameLst>
                                      </p:cBhvr>
                                      <p:tavLst>
                                        <p:tav tm="0">
                                          <p:val>
                                            <p:strVal val="0-#ppt_w/2"/>
                                          </p:val>
                                        </p:tav>
                                        <p:tav tm="100000">
                                          <p:val>
                                            <p:strVal val="#ppt_x"/>
                                          </p:val>
                                        </p:tav>
                                      </p:tavLst>
                                    </p:anim>
                                    <p:anim calcmode="lin" valueType="num">
                                      <p:cBhvr additive="base">
                                        <p:cTn id="43" dur="500" fill="hold"/>
                                        <p:tgtEl>
                                          <p:spTgt spid="896012"/>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nodeType="clickEffect">
                                  <p:stCondLst>
                                    <p:cond delay="0"/>
                                  </p:stCondLst>
                                  <p:childTnLst>
                                    <p:set>
                                      <p:cBhvr>
                                        <p:cTn id="47" dur="1" fill="hold">
                                          <p:stCondLst>
                                            <p:cond delay="0"/>
                                          </p:stCondLst>
                                        </p:cTn>
                                        <p:tgtEl>
                                          <p:spTgt spid="896014"/>
                                        </p:tgtEl>
                                        <p:attrNameLst>
                                          <p:attrName>style.visibility</p:attrName>
                                        </p:attrNameLst>
                                      </p:cBhvr>
                                      <p:to>
                                        <p:strVal val="visible"/>
                                      </p:to>
                                    </p:set>
                                    <p:anim calcmode="lin" valueType="num">
                                      <p:cBhvr>
                                        <p:cTn id="48" dur="500" fill="hold"/>
                                        <p:tgtEl>
                                          <p:spTgt spid="896014"/>
                                        </p:tgtEl>
                                        <p:attrNameLst>
                                          <p:attrName>ppt_w</p:attrName>
                                        </p:attrNameLst>
                                      </p:cBhvr>
                                      <p:tavLst>
                                        <p:tav tm="0">
                                          <p:val>
                                            <p:fltVal val="0.000000"/>
                                          </p:val>
                                        </p:tav>
                                        <p:tav tm="100000">
                                          <p:val>
                                            <p:strVal val="#ppt_w"/>
                                          </p:val>
                                        </p:tav>
                                      </p:tavLst>
                                    </p:anim>
                                    <p:anim calcmode="lin" valueType="num">
                                      <p:cBhvr>
                                        <p:cTn id="49" dur="500" fill="hold"/>
                                        <p:tgtEl>
                                          <p:spTgt spid="896014"/>
                                        </p:tgtEl>
                                        <p:attrNameLst>
                                          <p:attrName>ppt_h</p:attrName>
                                        </p:attrNameLst>
                                      </p:cBhvr>
                                      <p:tavLst>
                                        <p:tav tm="0">
                                          <p:val>
                                            <p:fltVal val="0.000000"/>
                                          </p:val>
                                        </p:tav>
                                        <p:tav tm="100000">
                                          <p:val>
                                            <p:strVal val="#ppt_h"/>
                                          </p:val>
                                        </p:tav>
                                      </p:tavLst>
                                    </p:anim>
                                    <p:animEffect transition="in" filter="fade">
                                      <p:cBhvr>
                                        <p:cTn id="50" dur="500"/>
                                        <p:tgtEl>
                                          <p:spTgt spid="896014"/>
                                        </p:tgtEl>
                                      </p:cBhvr>
                                    </p:animEffect>
                                  </p:childTnLst>
                                </p:cTn>
                              </p:par>
                            </p:childTnLst>
                          </p:cTn>
                        </p:par>
                        <p:par>
                          <p:cTn id="51" fill="hold">
                            <p:stCondLst>
                              <p:cond delay="500"/>
                            </p:stCondLst>
                            <p:childTnLst>
                              <p:par>
                                <p:cTn id="52" presetID="3" presetClass="entr" presetSubtype="10" fill="hold" grpId="0" nodeType="afterEffect">
                                  <p:stCondLst>
                                    <p:cond delay="0"/>
                                  </p:stCondLst>
                                  <p:childTnLst>
                                    <p:set>
                                      <p:cBhvr>
                                        <p:cTn id="53" dur="1" fill="hold">
                                          <p:stCondLst>
                                            <p:cond delay="0"/>
                                          </p:stCondLst>
                                        </p:cTn>
                                        <p:tgtEl>
                                          <p:spTgt spid="896013"/>
                                        </p:tgtEl>
                                        <p:attrNameLst>
                                          <p:attrName>style.visibility</p:attrName>
                                        </p:attrNameLst>
                                      </p:cBhvr>
                                      <p:to>
                                        <p:strVal val="visible"/>
                                      </p:to>
                                    </p:set>
                                    <p:animEffect transition="in" filter="blinds(horizontal)">
                                      <p:cBhvr>
                                        <p:cTn id="54" dur="500"/>
                                        <p:tgtEl>
                                          <p:spTgt spid="8960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6006" grpId="0" animBg="1"/>
      <p:bldP spid="896007" grpId="0"/>
      <p:bldP spid="896008" grpId="0" animBg="1"/>
      <p:bldP spid="896009" grpId="0"/>
      <p:bldP spid="896010" grpId="0" animBg="1"/>
      <p:bldP spid="896011" grpId="0"/>
      <p:bldP spid="896012" grpId="0" animBg="1"/>
      <p:bldP spid="89601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Text Box 2"/>
          <p:cNvSpPr txBox="1"/>
          <p:nvPr/>
        </p:nvSpPr>
        <p:spPr>
          <a:xfrm>
            <a:off x="3124200" y="0"/>
            <a:ext cx="32004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第二部分   毒粒的性质</a:t>
            </a:r>
            <a:endParaRPr lang="zh-CN" altLang="en-US" sz="2400" b="1" dirty="0">
              <a:ea typeface="黑体" panose="02010609060101010101" pitchFamily="49" charset="-122"/>
            </a:endParaRPr>
          </a:p>
        </p:txBody>
      </p:sp>
      <p:sp>
        <p:nvSpPr>
          <p:cNvPr id="71683" name="Text Box 3"/>
          <p:cNvSpPr txBox="1"/>
          <p:nvPr/>
        </p:nvSpPr>
        <p:spPr>
          <a:xfrm>
            <a:off x="0" y="53340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一、毒粒的形态结构</a:t>
            </a:r>
            <a:endParaRPr lang="zh-CN" altLang="en-US" sz="2400" b="1" dirty="0">
              <a:ea typeface="黑体" panose="02010609060101010101" pitchFamily="49" charset="-122"/>
            </a:endParaRPr>
          </a:p>
        </p:txBody>
      </p:sp>
      <p:sp>
        <p:nvSpPr>
          <p:cNvPr id="71684" name="Text Box 4"/>
          <p:cNvSpPr txBox="1"/>
          <p:nvPr/>
        </p:nvSpPr>
        <p:spPr>
          <a:xfrm>
            <a:off x="4643438" y="620713"/>
            <a:ext cx="32512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（参见</a:t>
            </a:r>
            <a:r>
              <a:rPr lang="en-US" altLang="zh-CN" b="1" dirty="0">
                <a:solidFill>
                  <a:srgbClr val="00FF00"/>
                </a:solidFill>
                <a:ea typeface="黑体" panose="02010609060101010101" pitchFamily="49" charset="-122"/>
              </a:rPr>
              <a:t>P161~162)</a:t>
            </a:r>
            <a:endParaRPr lang="zh-CN" altLang="en-US" sz="2800" dirty="0">
              <a:solidFill>
                <a:srgbClr val="00FF00"/>
              </a:solidFill>
              <a:ea typeface="黑体" panose="02010609060101010101" pitchFamily="49" charset="-122"/>
            </a:endParaRPr>
          </a:p>
        </p:txBody>
      </p:sp>
      <p:sp>
        <p:nvSpPr>
          <p:cNvPr id="71685" name="Text Box 5"/>
          <p:cNvSpPr txBox="1"/>
          <p:nvPr/>
        </p:nvSpPr>
        <p:spPr>
          <a:xfrm>
            <a:off x="250825" y="1341438"/>
            <a:ext cx="2873375"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4、 毒粒的结构类型</a:t>
            </a:r>
            <a:endParaRPr lang="zh-CN" altLang="en-US" sz="2400" dirty="0">
              <a:ea typeface="黑体" panose="02010609060101010101" pitchFamily="49" charset="-122"/>
            </a:endParaRPr>
          </a:p>
        </p:txBody>
      </p:sp>
      <p:sp>
        <p:nvSpPr>
          <p:cNvPr id="902150" name="Text Box 6"/>
          <p:cNvSpPr txBox="1"/>
          <p:nvPr/>
        </p:nvSpPr>
        <p:spPr>
          <a:xfrm>
            <a:off x="212725" y="2840038"/>
            <a:ext cx="26352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四种主要结构类型</a:t>
            </a:r>
            <a:endParaRPr lang="zh-CN" altLang="en-US" sz="2400" dirty="0">
              <a:ea typeface="黑体" panose="02010609060101010101" pitchFamily="49" charset="-122"/>
            </a:endParaRPr>
          </a:p>
        </p:txBody>
      </p:sp>
      <p:sp>
        <p:nvSpPr>
          <p:cNvPr id="902151" name="AutoShape 7"/>
          <p:cNvSpPr/>
          <p:nvPr/>
        </p:nvSpPr>
        <p:spPr>
          <a:xfrm>
            <a:off x="2895600" y="2362200"/>
            <a:ext cx="457200" cy="1600200"/>
          </a:xfrm>
          <a:prstGeom prst="leftBrace">
            <a:avLst>
              <a:gd name="adj1" fmla="val 29166"/>
              <a:gd name="adj2" fmla="val 50000"/>
            </a:avLst>
          </a:prstGeom>
          <a:noFill/>
          <a:ln w="34925" cap="flat" cmpd="sng">
            <a:solidFill>
              <a:srgbClr val="008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02152" name="Text Box 8"/>
          <p:cNvSpPr txBox="1"/>
          <p:nvPr/>
        </p:nvSpPr>
        <p:spPr>
          <a:xfrm>
            <a:off x="3489325" y="2074863"/>
            <a:ext cx="3554413" cy="1920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0"/>
              </a:spcBef>
              <a:buNone/>
            </a:pPr>
            <a:r>
              <a:rPr lang="zh-CN" altLang="en-US" sz="2400" b="1" dirty="0">
                <a:solidFill>
                  <a:srgbClr val="FFFFCC"/>
                </a:solidFill>
                <a:ea typeface="黑体" panose="02010609060101010101" pitchFamily="49" charset="-122"/>
              </a:rPr>
              <a:t>裸露的二十面体毒粒；</a:t>
            </a:r>
            <a:endParaRPr lang="zh-CN" altLang="en-US" sz="2400" b="1" dirty="0">
              <a:solidFill>
                <a:srgbClr val="FFFFCC"/>
              </a:solidFill>
              <a:ea typeface="黑体" panose="02010609060101010101" pitchFamily="49" charset="-122"/>
            </a:endParaRPr>
          </a:p>
          <a:p>
            <a:pPr marL="0" lvl="0" indent="0" eaLnBrk="1" hangingPunct="1">
              <a:lnSpc>
                <a:spcPct val="125000"/>
              </a:lnSpc>
              <a:spcBef>
                <a:spcPct val="0"/>
              </a:spcBef>
              <a:buNone/>
            </a:pPr>
            <a:r>
              <a:rPr lang="zh-CN" altLang="en-US" sz="2400" b="1" dirty="0">
                <a:solidFill>
                  <a:srgbClr val="FFFFCC"/>
                </a:solidFill>
                <a:ea typeface="黑体" panose="02010609060101010101" pitchFamily="49" charset="-122"/>
              </a:rPr>
              <a:t>裸露的螺旋毒粒；</a:t>
            </a:r>
            <a:endParaRPr lang="zh-CN" altLang="en-US" sz="2400" b="1" dirty="0">
              <a:solidFill>
                <a:srgbClr val="FFFFCC"/>
              </a:solidFill>
              <a:ea typeface="黑体" panose="02010609060101010101" pitchFamily="49" charset="-122"/>
            </a:endParaRPr>
          </a:p>
          <a:p>
            <a:pPr marL="0" lvl="0" indent="0" eaLnBrk="1" hangingPunct="1">
              <a:lnSpc>
                <a:spcPct val="125000"/>
              </a:lnSpc>
              <a:spcBef>
                <a:spcPct val="0"/>
              </a:spcBef>
              <a:buNone/>
            </a:pPr>
            <a:r>
              <a:rPr lang="zh-CN" altLang="en-US" sz="2400" b="1" dirty="0">
                <a:solidFill>
                  <a:srgbClr val="FFFFCC"/>
                </a:solidFill>
                <a:ea typeface="黑体" panose="02010609060101010101" pitchFamily="49" charset="-122"/>
              </a:rPr>
              <a:t>有包膜的二十面体毒粒；</a:t>
            </a:r>
            <a:endParaRPr lang="zh-CN" altLang="en-US" sz="2400" b="1" dirty="0">
              <a:solidFill>
                <a:srgbClr val="FFFFCC"/>
              </a:solidFill>
              <a:ea typeface="黑体" panose="02010609060101010101" pitchFamily="49" charset="-122"/>
            </a:endParaRPr>
          </a:p>
          <a:p>
            <a:pPr marL="0" lvl="0" indent="0" eaLnBrk="1" hangingPunct="1">
              <a:lnSpc>
                <a:spcPct val="125000"/>
              </a:lnSpc>
              <a:spcBef>
                <a:spcPct val="0"/>
              </a:spcBef>
              <a:buNone/>
            </a:pPr>
            <a:r>
              <a:rPr lang="zh-CN" altLang="en-US" sz="2400" b="1" dirty="0">
                <a:solidFill>
                  <a:srgbClr val="FFFFCC"/>
                </a:solidFill>
                <a:ea typeface="黑体" panose="02010609060101010101" pitchFamily="49" charset="-122"/>
              </a:rPr>
              <a:t>有包膜的螺旋毒粒；</a:t>
            </a:r>
            <a:endParaRPr lang="zh-CN" altLang="en-US" sz="2400" dirty="0">
              <a:ea typeface="黑体" panose="02010609060101010101" pitchFamily="49" charset="-122"/>
            </a:endParaRPr>
          </a:p>
        </p:txBody>
      </p:sp>
      <p:sp>
        <p:nvSpPr>
          <p:cNvPr id="902153" name="Text Box 9"/>
          <p:cNvSpPr txBox="1"/>
          <p:nvPr/>
        </p:nvSpPr>
        <p:spPr>
          <a:xfrm>
            <a:off x="212725" y="4886325"/>
            <a:ext cx="8537575" cy="830263"/>
          </a:xfrm>
          <a:prstGeom prst="rect">
            <a:avLst/>
          </a:prstGeom>
          <a:solidFill>
            <a:srgbClr val="008000"/>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ea typeface="黑体" panose="02010609060101010101" pitchFamily="49" charset="-122"/>
              </a:rPr>
              <a:t>有些病毒，如有尾噬菌体、痘病毒等结构更为复杂，不能包括</a:t>
            </a:r>
            <a:endParaRPr lang="zh-CN" altLang="en-US" sz="2400" b="1" dirty="0">
              <a:ea typeface="黑体" panose="02010609060101010101" pitchFamily="49" charset="-122"/>
            </a:endParaRPr>
          </a:p>
          <a:p>
            <a:pPr marL="0" lvl="0" indent="0" algn="ctr" eaLnBrk="1" hangingPunct="1">
              <a:spcBef>
                <a:spcPct val="0"/>
              </a:spcBef>
              <a:buNone/>
            </a:pPr>
            <a:r>
              <a:rPr lang="zh-CN" altLang="en-US" sz="2400" b="1" dirty="0">
                <a:ea typeface="黑体" panose="02010609060101010101" pitchFamily="49" charset="-122"/>
              </a:rPr>
              <a:t>在这些结构类型之内。</a:t>
            </a:r>
            <a:endParaRPr lang="zh-CN" altLang="en-US" sz="2400" dirty="0">
              <a:ea typeface="黑体" panose="02010609060101010101" pitchFamily="49" charset="-122"/>
            </a:endParaRPr>
          </a:p>
        </p:txBody>
      </p:sp>
      <p:sp>
        <p:nvSpPr>
          <p:cNvPr id="902154" name="Text Box 10"/>
          <p:cNvSpPr txBox="1"/>
          <p:nvPr/>
        </p:nvSpPr>
        <p:spPr>
          <a:xfrm>
            <a:off x="900113" y="4221163"/>
            <a:ext cx="6015037" cy="466725"/>
          </a:xfrm>
          <a:prstGeom prst="rect">
            <a:avLst/>
          </a:prstGeom>
          <a:solidFill>
            <a:schemeClr val="bg2"/>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不同病毒的毒粒结构复杂程度有很大的区别</a:t>
            </a:r>
            <a:endParaRPr lang="zh-CN" altLang="en-US" sz="2400" dirty="0">
              <a:ea typeface="黑体" panose="02010609060101010101" pitchFamily="49" charset="-122"/>
            </a:endParaRPr>
          </a:p>
        </p:txBody>
      </p:sp>
      <p:sp>
        <p:nvSpPr>
          <p:cNvPr id="902155" name="Line 11"/>
          <p:cNvSpPr/>
          <p:nvPr/>
        </p:nvSpPr>
        <p:spPr>
          <a:xfrm>
            <a:off x="5795963" y="6092825"/>
            <a:ext cx="1512887" cy="0"/>
          </a:xfrm>
          <a:prstGeom prst="line">
            <a:avLst/>
          </a:prstGeom>
          <a:ln w="130175" cap="flat" cmpd="sng">
            <a:solidFill>
              <a:srgbClr val="99CC00"/>
            </a:solidFill>
            <a:prstDash val="solid"/>
            <a:headEnd type="none" w="med" len="med"/>
            <a:tailEnd type="triangle" w="med" len="med"/>
          </a:ln>
        </p:spPr>
      </p:sp>
      <p:sp>
        <p:nvSpPr>
          <p:cNvPr id="902156" name="Text Box 12"/>
          <p:cNvSpPr txBox="1"/>
          <p:nvPr/>
        </p:nvSpPr>
        <p:spPr>
          <a:xfrm>
            <a:off x="7308850" y="5824538"/>
            <a:ext cx="1909763" cy="8239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FFCC"/>
                </a:solidFill>
                <a:ea typeface="黑体" panose="02010609060101010101" pitchFamily="49" charset="-122"/>
              </a:rPr>
              <a:t>复杂病毒</a:t>
            </a:r>
            <a:endParaRPr lang="zh-CN" altLang="en-US" sz="2800" b="1" dirty="0">
              <a:solidFill>
                <a:srgbClr val="FFFFCC"/>
              </a:solidFill>
              <a:ea typeface="黑体" panose="02010609060101010101" pitchFamily="49" charset="-122"/>
            </a:endParaRPr>
          </a:p>
          <a:p>
            <a:pPr marL="0" lvl="0" indent="0">
              <a:spcBef>
                <a:spcPct val="0"/>
              </a:spcBef>
              <a:buNone/>
            </a:pPr>
            <a:r>
              <a:rPr lang="en-US" altLang="zh-CN" sz="2000" b="1" dirty="0">
                <a:solidFill>
                  <a:srgbClr val="00FFFF"/>
                </a:solidFill>
              </a:rPr>
              <a:t>complex viruses</a:t>
            </a:r>
            <a:endParaRPr lang="zh-CN" altLang="en-US" sz="2000" b="1" dirty="0">
              <a:solidFill>
                <a:srgbClr val="00FF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02150"/>
                                        </p:tgtEl>
                                        <p:attrNameLst>
                                          <p:attrName>style.visibility</p:attrName>
                                        </p:attrNameLst>
                                      </p:cBhvr>
                                      <p:to>
                                        <p:strVal val="visible"/>
                                      </p:to>
                                    </p:set>
                                    <p:anim calcmode="lin" valueType="num">
                                      <p:cBhvr additive="base">
                                        <p:cTn id="7" dur="500" fill="hold"/>
                                        <p:tgtEl>
                                          <p:spTgt spid="902150"/>
                                        </p:tgtEl>
                                        <p:attrNameLst>
                                          <p:attrName>ppt_x</p:attrName>
                                        </p:attrNameLst>
                                      </p:cBhvr>
                                      <p:tavLst>
                                        <p:tav tm="0">
                                          <p:val>
                                            <p:strVal val="#ppt_x"/>
                                          </p:val>
                                        </p:tav>
                                        <p:tav tm="100000">
                                          <p:val>
                                            <p:strVal val="#ppt_x"/>
                                          </p:val>
                                        </p:tav>
                                      </p:tavLst>
                                    </p:anim>
                                    <p:anim calcmode="lin" valueType="num">
                                      <p:cBhvr additive="base">
                                        <p:cTn id="8" dur="500" fill="hold"/>
                                        <p:tgtEl>
                                          <p:spTgt spid="90215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902151"/>
                                        </p:tgtEl>
                                        <p:attrNameLst>
                                          <p:attrName>style.visibility</p:attrName>
                                        </p:attrNameLst>
                                      </p:cBhvr>
                                      <p:to>
                                        <p:strVal val="visible"/>
                                      </p:to>
                                    </p:set>
                                    <p:anim calcmode="lin" valueType="num">
                                      <p:cBhvr additive="base">
                                        <p:cTn id="13" dur="500" fill="hold"/>
                                        <p:tgtEl>
                                          <p:spTgt spid="902151"/>
                                        </p:tgtEl>
                                        <p:attrNameLst>
                                          <p:attrName>ppt_x</p:attrName>
                                        </p:attrNameLst>
                                      </p:cBhvr>
                                      <p:tavLst>
                                        <p:tav tm="0">
                                          <p:val>
                                            <p:strVal val="0-#ppt_w/2"/>
                                          </p:val>
                                        </p:tav>
                                        <p:tav tm="100000">
                                          <p:val>
                                            <p:strVal val="#ppt_x"/>
                                          </p:val>
                                        </p:tav>
                                      </p:tavLst>
                                    </p:anim>
                                    <p:anim calcmode="lin" valueType="num">
                                      <p:cBhvr additive="base">
                                        <p:cTn id="14" dur="500" fill="hold"/>
                                        <p:tgtEl>
                                          <p:spTgt spid="90215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1" presetClass="entr" presetSubtype="0" fill="hold" grpId="0" nodeType="afterEffect">
                                  <p:stCondLst>
                                    <p:cond delay="0"/>
                                  </p:stCondLst>
                                  <p:childTnLst>
                                    <p:set>
                                      <p:cBhvr>
                                        <p:cTn id="17" dur="1" fill="hold">
                                          <p:stCondLst>
                                            <p:cond delay="0"/>
                                          </p:stCondLst>
                                        </p:cTn>
                                        <p:tgtEl>
                                          <p:spTgt spid="90215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6" fill="hold" grpId="0" nodeType="clickEffect">
                                  <p:stCondLst>
                                    <p:cond delay="0"/>
                                  </p:stCondLst>
                                  <p:childTnLst>
                                    <p:set>
                                      <p:cBhvr>
                                        <p:cTn id="21" dur="1" fill="hold">
                                          <p:stCondLst>
                                            <p:cond delay="0"/>
                                          </p:stCondLst>
                                        </p:cTn>
                                        <p:tgtEl>
                                          <p:spTgt spid="902154"/>
                                        </p:tgtEl>
                                        <p:attrNameLst>
                                          <p:attrName>style.visibility</p:attrName>
                                        </p:attrNameLst>
                                      </p:cBhvr>
                                      <p:to>
                                        <p:strVal val="visible"/>
                                      </p:to>
                                    </p:set>
                                    <p:anim calcmode="lin" valueType="num">
                                      <p:cBhvr additive="base">
                                        <p:cTn id="22" dur="500" fill="hold"/>
                                        <p:tgtEl>
                                          <p:spTgt spid="902154"/>
                                        </p:tgtEl>
                                        <p:attrNameLst>
                                          <p:attrName>ppt_x</p:attrName>
                                        </p:attrNameLst>
                                      </p:cBhvr>
                                      <p:tavLst>
                                        <p:tav tm="0">
                                          <p:val>
                                            <p:strVal val="1+#ppt_w/2"/>
                                          </p:val>
                                        </p:tav>
                                        <p:tav tm="100000">
                                          <p:val>
                                            <p:strVal val="#ppt_x"/>
                                          </p:val>
                                        </p:tav>
                                      </p:tavLst>
                                    </p:anim>
                                    <p:anim calcmode="lin" valueType="num">
                                      <p:cBhvr additive="base">
                                        <p:cTn id="23" dur="500" fill="hold"/>
                                        <p:tgtEl>
                                          <p:spTgt spid="90215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6" fill="hold" grpId="0" nodeType="clickEffect">
                                  <p:stCondLst>
                                    <p:cond delay="0"/>
                                  </p:stCondLst>
                                  <p:childTnLst>
                                    <p:set>
                                      <p:cBhvr>
                                        <p:cTn id="27" dur="1" fill="hold">
                                          <p:stCondLst>
                                            <p:cond delay="0"/>
                                          </p:stCondLst>
                                        </p:cTn>
                                        <p:tgtEl>
                                          <p:spTgt spid="902153"/>
                                        </p:tgtEl>
                                        <p:attrNameLst>
                                          <p:attrName>style.visibility</p:attrName>
                                        </p:attrNameLst>
                                      </p:cBhvr>
                                      <p:to>
                                        <p:strVal val="visible"/>
                                      </p:to>
                                    </p:set>
                                    <p:anim calcmode="lin" valueType="num">
                                      <p:cBhvr additive="base">
                                        <p:cTn id="28" dur="500" fill="hold"/>
                                        <p:tgtEl>
                                          <p:spTgt spid="902153"/>
                                        </p:tgtEl>
                                        <p:attrNameLst>
                                          <p:attrName>ppt_x</p:attrName>
                                        </p:attrNameLst>
                                      </p:cBhvr>
                                      <p:tavLst>
                                        <p:tav tm="0">
                                          <p:val>
                                            <p:strVal val="1+#ppt_w/2"/>
                                          </p:val>
                                        </p:tav>
                                        <p:tav tm="100000">
                                          <p:val>
                                            <p:strVal val="#ppt_x"/>
                                          </p:val>
                                        </p:tav>
                                      </p:tavLst>
                                    </p:anim>
                                    <p:anim calcmode="lin" valueType="num">
                                      <p:cBhvr additive="base">
                                        <p:cTn id="29" dur="500" fill="hold"/>
                                        <p:tgtEl>
                                          <p:spTgt spid="902153"/>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53" presetClass="entr" presetSubtype="16" fill="hold" nodeType="afterEffect">
                                  <p:stCondLst>
                                    <p:cond delay="0"/>
                                  </p:stCondLst>
                                  <p:childTnLst>
                                    <p:set>
                                      <p:cBhvr>
                                        <p:cTn id="32" dur="1" fill="hold">
                                          <p:stCondLst>
                                            <p:cond delay="0"/>
                                          </p:stCondLst>
                                        </p:cTn>
                                        <p:tgtEl>
                                          <p:spTgt spid="902155"/>
                                        </p:tgtEl>
                                        <p:attrNameLst>
                                          <p:attrName>style.visibility</p:attrName>
                                        </p:attrNameLst>
                                      </p:cBhvr>
                                      <p:to>
                                        <p:strVal val="visible"/>
                                      </p:to>
                                    </p:set>
                                    <p:anim calcmode="lin" valueType="num">
                                      <p:cBhvr>
                                        <p:cTn id="33" dur="500" fill="hold"/>
                                        <p:tgtEl>
                                          <p:spTgt spid="902155"/>
                                        </p:tgtEl>
                                        <p:attrNameLst>
                                          <p:attrName>ppt_w</p:attrName>
                                        </p:attrNameLst>
                                      </p:cBhvr>
                                      <p:tavLst>
                                        <p:tav tm="0">
                                          <p:val>
                                            <p:fltVal val="0.000000"/>
                                          </p:val>
                                        </p:tav>
                                        <p:tav tm="100000">
                                          <p:val>
                                            <p:strVal val="#ppt_w"/>
                                          </p:val>
                                        </p:tav>
                                      </p:tavLst>
                                    </p:anim>
                                    <p:anim calcmode="lin" valueType="num">
                                      <p:cBhvr>
                                        <p:cTn id="34" dur="500" fill="hold"/>
                                        <p:tgtEl>
                                          <p:spTgt spid="902155"/>
                                        </p:tgtEl>
                                        <p:attrNameLst>
                                          <p:attrName>ppt_h</p:attrName>
                                        </p:attrNameLst>
                                      </p:cBhvr>
                                      <p:tavLst>
                                        <p:tav tm="0">
                                          <p:val>
                                            <p:fltVal val="0.000000"/>
                                          </p:val>
                                        </p:tav>
                                        <p:tav tm="100000">
                                          <p:val>
                                            <p:strVal val="#ppt_h"/>
                                          </p:val>
                                        </p:tav>
                                      </p:tavLst>
                                    </p:anim>
                                    <p:animEffect transition="in" filter="fade">
                                      <p:cBhvr>
                                        <p:cTn id="35" dur="500"/>
                                        <p:tgtEl>
                                          <p:spTgt spid="902155"/>
                                        </p:tgtEl>
                                      </p:cBhvr>
                                    </p:animEffect>
                                  </p:childTnLst>
                                </p:cTn>
                              </p:par>
                            </p:childTnLst>
                          </p:cTn>
                        </p:par>
                        <p:par>
                          <p:cTn id="36" fill="hold">
                            <p:stCondLst>
                              <p:cond delay="1000"/>
                            </p:stCondLst>
                            <p:childTnLst>
                              <p:par>
                                <p:cTn id="37" presetID="2" presetClass="entr" presetSubtype="4" fill="hold" grpId="0" nodeType="afterEffect">
                                  <p:stCondLst>
                                    <p:cond delay="0"/>
                                  </p:stCondLst>
                                  <p:childTnLst>
                                    <p:set>
                                      <p:cBhvr>
                                        <p:cTn id="38" dur="1" fill="hold">
                                          <p:stCondLst>
                                            <p:cond delay="0"/>
                                          </p:stCondLst>
                                        </p:cTn>
                                        <p:tgtEl>
                                          <p:spTgt spid="902156"/>
                                        </p:tgtEl>
                                        <p:attrNameLst>
                                          <p:attrName>style.visibility</p:attrName>
                                        </p:attrNameLst>
                                      </p:cBhvr>
                                      <p:to>
                                        <p:strVal val="visible"/>
                                      </p:to>
                                    </p:set>
                                    <p:anim calcmode="lin" valueType="num">
                                      <p:cBhvr additive="base">
                                        <p:cTn id="39" dur="500" fill="hold"/>
                                        <p:tgtEl>
                                          <p:spTgt spid="902156"/>
                                        </p:tgtEl>
                                        <p:attrNameLst>
                                          <p:attrName>ppt_x</p:attrName>
                                        </p:attrNameLst>
                                      </p:cBhvr>
                                      <p:tavLst>
                                        <p:tav tm="0">
                                          <p:val>
                                            <p:strVal val="#ppt_x"/>
                                          </p:val>
                                        </p:tav>
                                        <p:tav tm="100000">
                                          <p:val>
                                            <p:strVal val="#ppt_x"/>
                                          </p:val>
                                        </p:tav>
                                      </p:tavLst>
                                    </p:anim>
                                    <p:anim calcmode="lin" valueType="num">
                                      <p:cBhvr additive="base">
                                        <p:cTn id="40" dur="500" fill="hold"/>
                                        <p:tgtEl>
                                          <p:spTgt spid="902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2150" grpId="0"/>
      <p:bldP spid="902152" grpId="0"/>
      <p:bldP spid="902153" grpId="0" animBg="1"/>
      <p:bldP spid="902154" grpId="0" animBg="1"/>
      <p:bldP spid="90215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3730" name="Picture 2" descr="z3-f13"/>
          <p:cNvPicPr>
            <a:picLocks noChangeAspect="1"/>
          </p:cNvPicPr>
          <p:nvPr/>
        </p:nvPicPr>
        <p:blipFill>
          <a:blip r:embed="rId1"/>
          <a:stretch>
            <a:fillRect/>
          </a:stretch>
        </p:blipFill>
        <p:spPr>
          <a:xfrm>
            <a:off x="0" y="3375025"/>
            <a:ext cx="6705600" cy="3482975"/>
          </a:xfrm>
          <a:prstGeom prst="rect">
            <a:avLst/>
          </a:prstGeom>
          <a:noFill/>
          <a:ln w="9525">
            <a:noFill/>
          </a:ln>
        </p:spPr>
      </p:pic>
      <p:sp>
        <p:nvSpPr>
          <p:cNvPr id="73731" name="Rectangle 3"/>
          <p:cNvSpPr/>
          <p:nvPr/>
        </p:nvSpPr>
        <p:spPr>
          <a:xfrm>
            <a:off x="5334000" y="6172200"/>
            <a:ext cx="3563938" cy="466725"/>
          </a:xfrm>
          <a:prstGeom prst="rect">
            <a:avLst/>
          </a:prstGeom>
          <a:solidFill>
            <a:srgbClr val="008000"/>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CC"/>
                </a:solidFill>
                <a:ea typeface="黑体" panose="02010609060101010101" pitchFamily="49" charset="-122"/>
              </a:rPr>
              <a:t>有包膜的二十面体毒粒；</a:t>
            </a:r>
            <a:endParaRPr lang="zh-CN" altLang="en-US" sz="2400" dirty="0">
              <a:solidFill>
                <a:srgbClr val="FFFFCC"/>
              </a:solidFill>
              <a:ea typeface="黑体" panose="02010609060101010101" pitchFamily="49" charset="-122"/>
            </a:endParaRPr>
          </a:p>
        </p:txBody>
      </p:sp>
      <p:pic>
        <p:nvPicPr>
          <p:cNvPr id="73732" name="Picture 4" descr="z3-f13"/>
          <p:cNvPicPr>
            <a:picLocks noChangeAspect="1"/>
          </p:cNvPicPr>
          <p:nvPr/>
        </p:nvPicPr>
        <p:blipFill>
          <a:blip r:embed="rId2"/>
          <a:stretch>
            <a:fillRect/>
          </a:stretch>
        </p:blipFill>
        <p:spPr>
          <a:xfrm>
            <a:off x="0" y="0"/>
            <a:ext cx="9144000" cy="3498850"/>
          </a:xfrm>
          <a:prstGeom prst="rect">
            <a:avLst/>
          </a:prstGeom>
          <a:noFill/>
          <a:ln w="9525">
            <a:noFill/>
          </a:ln>
        </p:spPr>
      </p:pic>
      <p:sp>
        <p:nvSpPr>
          <p:cNvPr id="73733" name="Rectangle 5"/>
          <p:cNvSpPr/>
          <p:nvPr/>
        </p:nvSpPr>
        <p:spPr>
          <a:xfrm>
            <a:off x="6213475" y="3200400"/>
            <a:ext cx="2951163" cy="4667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CC"/>
                </a:solidFill>
                <a:ea typeface="黑体" panose="02010609060101010101" pitchFamily="49" charset="-122"/>
              </a:rPr>
              <a:t>裸露的二十面体毒粒</a:t>
            </a:r>
            <a:endParaRPr lang="zh-CN" altLang="en-US" sz="2400" dirty="0">
              <a:solidFill>
                <a:srgbClr val="FFFFCC"/>
              </a:solidFill>
              <a:ea typeface="黑体" panose="02010609060101010101" pitchFamily="49" charset="-122"/>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5778" name="Picture 2" descr="z3-f13"/>
          <p:cNvPicPr>
            <a:picLocks noChangeAspect="1"/>
          </p:cNvPicPr>
          <p:nvPr/>
        </p:nvPicPr>
        <p:blipFill>
          <a:blip r:embed="rId1"/>
          <a:stretch>
            <a:fillRect/>
          </a:stretch>
        </p:blipFill>
        <p:spPr>
          <a:xfrm>
            <a:off x="0" y="3009900"/>
            <a:ext cx="9144000" cy="4000500"/>
          </a:xfrm>
          <a:prstGeom prst="rect">
            <a:avLst/>
          </a:prstGeom>
          <a:noFill/>
          <a:ln w="9525">
            <a:noFill/>
          </a:ln>
        </p:spPr>
      </p:pic>
      <p:sp>
        <p:nvSpPr>
          <p:cNvPr id="75779" name="Rectangle 3"/>
          <p:cNvSpPr/>
          <p:nvPr/>
        </p:nvSpPr>
        <p:spPr>
          <a:xfrm>
            <a:off x="6553200" y="5867400"/>
            <a:ext cx="2644775" cy="466725"/>
          </a:xfrm>
          <a:prstGeom prst="rect">
            <a:avLst/>
          </a:prstGeom>
          <a:solidFill>
            <a:srgbClr val="008000"/>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CC"/>
                </a:solidFill>
                <a:ea typeface="黑体" panose="02010609060101010101" pitchFamily="49" charset="-122"/>
              </a:rPr>
              <a:t>有包膜的螺旋毒粒</a:t>
            </a:r>
            <a:endParaRPr lang="zh-CN" altLang="en-US" sz="2400" dirty="0">
              <a:solidFill>
                <a:srgbClr val="FFFFCC"/>
              </a:solidFill>
              <a:ea typeface="黑体" panose="02010609060101010101" pitchFamily="49" charset="-122"/>
            </a:endParaRPr>
          </a:p>
        </p:txBody>
      </p:sp>
      <p:pic>
        <p:nvPicPr>
          <p:cNvPr id="75780" name="Picture 4" descr="z3-f13"/>
          <p:cNvPicPr>
            <a:picLocks noChangeAspect="1"/>
          </p:cNvPicPr>
          <p:nvPr/>
        </p:nvPicPr>
        <p:blipFill>
          <a:blip r:embed="rId2"/>
          <a:stretch>
            <a:fillRect/>
          </a:stretch>
        </p:blipFill>
        <p:spPr>
          <a:xfrm>
            <a:off x="0" y="0"/>
            <a:ext cx="9372600" cy="2946400"/>
          </a:xfrm>
          <a:prstGeom prst="rect">
            <a:avLst/>
          </a:prstGeom>
          <a:noFill/>
          <a:ln w="9525">
            <a:noFill/>
          </a:ln>
        </p:spPr>
      </p:pic>
      <p:sp>
        <p:nvSpPr>
          <p:cNvPr id="75781" name="Rectangle 5"/>
          <p:cNvSpPr/>
          <p:nvPr/>
        </p:nvSpPr>
        <p:spPr>
          <a:xfrm>
            <a:off x="0" y="2514600"/>
            <a:ext cx="2644775" cy="558800"/>
          </a:xfrm>
          <a:prstGeom prst="rect">
            <a:avLst/>
          </a:prstGeom>
          <a:solidFill>
            <a:schemeClr val="bg2"/>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0"/>
              </a:spcBef>
              <a:buNone/>
            </a:pPr>
            <a:r>
              <a:rPr lang="zh-CN" altLang="en-US" sz="2400" b="1" dirty="0">
                <a:solidFill>
                  <a:srgbClr val="FFFFCC"/>
                </a:solidFill>
                <a:ea typeface="黑体" panose="02010609060101010101" pitchFamily="49" charset="-122"/>
              </a:rPr>
              <a:t>裸露的螺旋毒粒；</a:t>
            </a:r>
            <a:endParaRPr lang="zh-CN" altLang="en-US" sz="2400" dirty="0">
              <a:solidFill>
                <a:srgbClr val="FFFFCC"/>
              </a:solidFill>
              <a:ea typeface="黑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Text Box 3"/>
          <p:cNvSpPr txBox="1"/>
          <p:nvPr/>
        </p:nvSpPr>
        <p:spPr>
          <a:xfrm>
            <a:off x="7681913" y="0"/>
            <a:ext cx="803275"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概述</a:t>
            </a:r>
            <a:endParaRPr lang="zh-CN" altLang="en-US" sz="2400" b="1" dirty="0">
              <a:ea typeface="黑体" panose="02010609060101010101" pitchFamily="49" charset="-122"/>
            </a:endParaRPr>
          </a:p>
        </p:txBody>
      </p:sp>
      <p:sp>
        <p:nvSpPr>
          <p:cNvPr id="11267" name="Text Box 5"/>
          <p:cNvSpPr txBox="1"/>
          <p:nvPr/>
        </p:nvSpPr>
        <p:spPr>
          <a:xfrm>
            <a:off x="381000" y="1143000"/>
            <a:ext cx="3173413" cy="4667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病毒学（</a:t>
            </a:r>
            <a:r>
              <a:rPr lang="en-US" altLang="zh-CN" sz="2400" b="1" dirty="0">
                <a:ea typeface="黑体" panose="02010609060101010101" pitchFamily="49" charset="-122"/>
              </a:rPr>
              <a:t>virology）</a:t>
            </a:r>
            <a:r>
              <a:rPr lang="zh-CN" altLang="en-US" sz="2400" b="1" dirty="0">
                <a:ea typeface="黑体" panose="02010609060101010101" pitchFamily="49" charset="-122"/>
              </a:rPr>
              <a:t> ：</a:t>
            </a:r>
            <a:endParaRPr lang="zh-CN" altLang="en-US" sz="2400" b="1" dirty="0">
              <a:ea typeface="黑体" panose="02010609060101010101" pitchFamily="49" charset="-122"/>
            </a:endParaRPr>
          </a:p>
        </p:txBody>
      </p:sp>
      <p:sp>
        <p:nvSpPr>
          <p:cNvPr id="631814" name="Text Box 6"/>
          <p:cNvSpPr txBox="1"/>
          <p:nvPr/>
        </p:nvSpPr>
        <p:spPr>
          <a:xfrm>
            <a:off x="723900" y="2293938"/>
            <a:ext cx="7696200" cy="8286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研究病毒（</a:t>
            </a:r>
            <a:r>
              <a:rPr lang="en-US" altLang="zh-CN" sz="2400" b="1" dirty="0">
                <a:solidFill>
                  <a:schemeClr val="folHlink"/>
                </a:solidFill>
                <a:ea typeface="黑体" panose="02010609060101010101" pitchFamily="49" charset="-122"/>
              </a:rPr>
              <a:t>virus）</a:t>
            </a:r>
            <a:r>
              <a:rPr lang="zh-CN" altLang="en-US" sz="2400" b="1" dirty="0">
                <a:solidFill>
                  <a:schemeClr val="folHlink"/>
                </a:solidFill>
                <a:ea typeface="黑体" panose="02010609060101010101" pitchFamily="49" charset="-122"/>
              </a:rPr>
              <a:t>的本质及其与宿主的相互作用的科学，是微生物学的重要分支学科。</a:t>
            </a:r>
            <a:endParaRPr lang="zh-CN" altLang="en-US" sz="2400" dirty="0">
              <a:ea typeface="黑体" panose="02010609060101010101" pitchFamily="49" charset="-122"/>
            </a:endParaRPr>
          </a:p>
        </p:txBody>
      </p:sp>
      <p:sp>
        <p:nvSpPr>
          <p:cNvPr id="631815" name="Text Box 7"/>
          <p:cNvSpPr txBox="1"/>
          <p:nvPr/>
        </p:nvSpPr>
        <p:spPr>
          <a:xfrm>
            <a:off x="611188" y="4149725"/>
            <a:ext cx="8064500" cy="1200150"/>
          </a:xfrm>
          <a:prstGeom prst="rect">
            <a:avLst/>
          </a:prstGeom>
          <a:solidFill>
            <a:srgbClr val="008000"/>
          </a:solidFill>
          <a:ln w="9525" cap="flat" cmpd="sng">
            <a:solidFill>
              <a:srgbClr val="FF99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t>人类传染病中，约</a:t>
            </a:r>
            <a:r>
              <a:rPr lang="en-US" altLang="zh-CN" sz="2400" b="1" dirty="0"/>
              <a:t>70~80%</a:t>
            </a:r>
            <a:r>
              <a:rPr lang="zh-CN" altLang="en-US" sz="2400" b="1" dirty="0"/>
              <a:t>是病毒病，引起人类病毒病相当多，如肝炎，胆囊炎，狂犬病，</a:t>
            </a:r>
            <a:r>
              <a:rPr lang="en-US" altLang="zh-CN" sz="2400" b="1" dirty="0"/>
              <a:t>AIDS</a:t>
            </a:r>
            <a:r>
              <a:rPr lang="zh-CN" altLang="en-US" sz="2400" b="1" dirty="0"/>
              <a:t>，</a:t>
            </a:r>
            <a:r>
              <a:rPr lang="en-US" altLang="zh-CN" sz="2400" b="1" dirty="0"/>
              <a:t>SARS</a:t>
            </a:r>
            <a:r>
              <a:rPr lang="zh-CN" altLang="en-US" sz="2400" b="1" dirty="0"/>
              <a:t>，禽流感、</a:t>
            </a:r>
            <a:r>
              <a:rPr lang="en-US" altLang="zh-CN" sz="2400" b="1" dirty="0"/>
              <a:t>MERS</a:t>
            </a:r>
            <a:r>
              <a:rPr lang="zh-CN" altLang="en-US" sz="2400" b="1" dirty="0"/>
              <a:t>、新冠肺炎等，更有多种病毒可以致人癌症。</a:t>
            </a:r>
            <a:endParaRPr lang="zh-CN" altLang="en-US" sz="2400" b="1" dirty="0">
              <a:ea typeface="黑体" panose="02010609060101010101" pitchFamily="49" charset="-122"/>
            </a:endParaRPr>
          </a:p>
        </p:txBody>
      </p:sp>
      <p:sp>
        <p:nvSpPr>
          <p:cNvPr id="11270" name="Text Box 9"/>
          <p:cNvSpPr txBox="1"/>
          <p:nvPr/>
        </p:nvSpPr>
        <p:spPr>
          <a:xfrm>
            <a:off x="4860925" y="1057275"/>
            <a:ext cx="238601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（参见</a:t>
            </a:r>
            <a:r>
              <a:rPr lang="en-US" altLang="zh-CN" sz="2800" b="1" dirty="0">
                <a:solidFill>
                  <a:schemeClr val="accent1"/>
                </a:solidFill>
                <a:ea typeface="黑体" panose="02010609060101010101" pitchFamily="49" charset="-122"/>
              </a:rPr>
              <a:t>P151）</a:t>
            </a:r>
            <a:endParaRPr lang="en-US" altLang="zh-CN" sz="28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631814"/>
                                        </p:tgtEl>
                                        <p:attrNameLst>
                                          <p:attrName>style.visibility</p:attrName>
                                        </p:attrNameLst>
                                      </p:cBhvr>
                                      <p:to>
                                        <p:strVal val="visible"/>
                                      </p:to>
                                    </p:set>
                                    <p:anim calcmode="lin" valueType="num">
                                      <p:cBhvr additive="base">
                                        <p:cTn id="7" dur="500" fill="hold"/>
                                        <p:tgtEl>
                                          <p:spTgt spid="631814"/>
                                        </p:tgtEl>
                                        <p:attrNameLst>
                                          <p:attrName>ppt_x</p:attrName>
                                        </p:attrNameLst>
                                      </p:cBhvr>
                                      <p:tavLst>
                                        <p:tav tm="0">
                                          <p:val>
                                            <p:strVal val="0-#ppt_w/2"/>
                                          </p:val>
                                        </p:tav>
                                        <p:tav tm="100000">
                                          <p:val>
                                            <p:strVal val="#ppt_x"/>
                                          </p:val>
                                        </p:tav>
                                      </p:tavLst>
                                    </p:anim>
                                    <p:anim calcmode="lin" valueType="num">
                                      <p:cBhvr additive="base">
                                        <p:cTn id="8" dur="500" fill="hold"/>
                                        <p:tgtEl>
                                          <p:spTgt spid="6318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318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1814" grpId="0"/>
      <p:bldP spid="6318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Text Box 2"/>
          <p:cNvSpPr txBox="1"/>
          <p:nvPr/>
        </p:nvSpPr>
        <p:spPr>
          <a:xfrm>
            <a:off x="6156325" y="4724400"/>
            <a:ext cx="2640013" cy="557213"/>
          </a:xfrm>
          <a:prstGeom prst="rect">
            <a:avLst/>
          </a:prstGeom>
          <a:solidFill>
            <a:schemeClr val="bg2"/>
          </a:solidFill>
          <a:ln w="38100"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ea typeface="黑体" panose="02010609060101010101" pitchFamily="49" charset="-122"/>
              </a:rPr>
              <a:t>complex viruses</a:t>
            </a:r>
            <a:endParaRPr lang="en-US" altLang="zh-CN" sz="2800" b="1" dirty="0">
              <a:ea typeface="黑体" panose="02010609060101010101" pitchFamily="49" charset="-122"/>
            </a:endParaRPr>
          </a:p>
        </p:txBody>
      </p:sp>
      <p:pic>
        <p:nvPicPr>
          <p:cNvPr id="77827" name="Picture 3" descr="fanyi-f16"/>
          <p:cNvPicPr>
            <a:picLocks noChangeAspect="1"/>
          </p:cNvPicPr>
          <p:nvPr/>
        </p:nvPicPr>
        <p:blipFill>
          <a:blip r:embed="rId1"/>
          <a:stretch>
            <a:fillRect/>
          </a:stretch>
        </p:blipFill>
        <p:spPr>
          <a:xfrm>
            <a:off x="0" y="-26987"/>
            <a:ext cx="8153400" cy="3371850"/>
          </a:xfrm>
          <a:prstGeom prst="rect">
            <a:avLst/>
          </a:prstGeom>
          <a:noFill/>
          <a:ln w="9525">
            <a:noFill/>
          </a:ln>
        </p:spPr>
      </p:pic>
      <p:sp>
        <p:nvSpPr>
          <p:cNvPr id="77828" name="Text Box 4"/>
          <p:cNvSpPr txBox="1"/>
          <p:nvPr/>
        </p:nvSpPr>
        <p:spPr>
          <a:xfrm>
            <a:off x="5029200" y="2944813"/>
            <a:ext cx="3863975" cy="1200150"/>
          </a:xfrm>
          <a:prstGeom prst="rect">
            <a:avLst/>
          </a:prstGeom>
          <a:solidFill>
            <a:srgbClr val="008000"/>
          </a:solidFill>
          <a:ln w="9525" cap="flat" cmpd="sng">
            <a:solidFill>
              <a:srgbClr val="FFFF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ea typeface="黑体" panose="02010609060101010101" pitchFamily="49" charset="-122"/>
              </a:rPr>
              <a:t>Vaccinia virus </a:t>
            </a:r>
            <a:r>
              <a:rPr lang="zh-CN" altLang="en-US" sz="2400" b="1" dirty="0">
                <a:ea typeface="黑体" panose="02010609060101010101" pitchFamily="49" charset="-122"/>
              </a:rPr>
              <a:t>痘苗病毒</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solidFill>
                  <a:schemeClr val="folHlink"/>
                </a:solidFill>
                <a:ea typeface="黑体" panose="02010609060101010101" pitchFamily="49" charset="-122"/>
              </a:rPr>
              <a:t>在病毒中体积最大，在光学显微镜下勉强可见。</a:t>
            </a:r>
            <a:endParaRPr lang="zh-CN" altLang="en-US" sz="2400" b="1" dirty="0">
              <a:solidFill>
                <a:schemeClr val="bg2"/>
              </a:solidFill>
              <a:ea typeface="黑体" panose="02010609060101010101" pitchFamily="49" charset="-122"/>
            </a:endParaRPr>
          </a:p>
        </p:txBody>
      </p:sp>
      <p:pic>
        <p:nvPicPr>
          <p:cNvPr id="77829" name="Picture 5" descr="z3-f13"/>
          <p:cNvPicPr>
            <a:picLocks noChangeAspect="1"/>
          </p:cNvPicPr>
          <p:nvPr/>
        </p:nvPicPr>
        <p:blipFill>
          <a:blip r:embed="rId2"/>
          <a:stretch>
            <a:fillRect/>
          </a:stretch>
        </p:blipFill>
        <p:spPr>
          <a:xfrm>
            <a:off x="0" y="3406775"/>
            <a:ext cx="4724400" cy="3424238"/>
          </a:xfrm>
          <a:prstGeom prst="rect">
            <a:avLst/>
          </a:prstGeom>
          <a:noFill/>
          <a:ln w="9525">
            <a:noFill/>
          </a:ln>
        </p:spPr>
      </p:pic>
      <p:sp>
        <p:nvSpPr>
          <p:cNvPr id="77830" name="Text Box 6"/>
          <p:cNvSpPr txBox="1"/>
          <p:nvPr/>
        </p:nvSpPr>
        <p:spPr>
          <a:xfrm>
            <a:off x="3886200" y="5992813"/>
            <a:ext cx="1725613" cy="466725"/>
          </a:xfrm>
          <a:prstGeom prst="rect">
            <a:avLst/>
          </a:prstGeom>
          <a:solidFill>
            <a:srgbClr val="0000FF"/>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有尾噬菌体</a:t>
            </a:r>
            <a:endParaRPr lang="zh-CN" altLang="en-US" sz="2400" dirty="0">
              <a:ea typeface="黑体" panose="02010609060101010101" pitchFamily="49"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Text Box 2"/>
          <p:cNvSpPr txBox="1"/>
          <p:nvPr/>
        </p:nvSpPr>
        <p:spPr>
          <a:xfrm>
            <a:off x="3276600" y="0"/>
            <a:ext cx="3200400"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第二部分   毒粒的性质</a:t>
            </a:r>
            <a:endParaRPr lang="zh-CN" altLang="en-US" sz="2400" b="1" dirty="0">
              <a:ea typeface="黑体" panose="02010609060101010101" pitchFamily="49" charset="-122"/>
            </a:endParaRPr>
          </a:p>
        </p:txBody>
      </p:sp>
      <p:sp>
        <p:nvSpPr>
          <p:cNvPr id="79875" name="Text Box 3"/>
          <p:cNvSpPr txBox="1"/>
          <p:nvPr/>
        </p:nvSpPr>
        <p:spPr>
          <a:xfrm>
            <a:off x="0" y="53340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二、毒粒的化学组成</a:t>
            </a:r>
            <a:endParaRPr lang="zh-CN" altLang="en-US" sz="2400" b="1" dirty="0">
              <a:ea typeface="黑体" panose="02010609060101010101" pitchFamily="49" charset="-122"/>
            </a:endParaRPr>
          </a:p>
        </p:txBody>
      </p:sp>
      <p:sp>
        <p:nvSpPr>
          <p:cNvPr id="79876" name="Text Box 4"/>
          <p:cNvSpPr txBox="1"/>
          <p:nvPr/>
        </p:nvSpPr>
        <p:spPr>
          <a:xfrm>
            <a:off x="6019800" y="838200"/>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（参见</a:t>
            </a:r>
            <a:r>
              <a:rPr lang="en-US" altLang="zh-CN" b="1" dirty="0">
                <a:solidFill>
                  <a:srgbClr val="00FF00"/>
                </a:solidFill>
                <a:ea typeface="黑体" panose="02010609060101010101" pitchFamily="49" charset="-122"/>
              </a:rPr>
              <a:t>P162）</a:t>
            </a:r>
            <a:endParaRPr lang="en-US" altLang="zh-CN" sz="2800" dirty="0">
              <a:solidFill>
                <a:srgbClr val="00FF00"/>
              </a:solidFill>
              <a:ea typeface="黑体" panose="02010609060101010101" pitchFamily="49" charset="-122"/>
            </a:endParaRPr>
          </a:p>
        </p:txBody>
      </p:sp>
      <p:sp>
        <p:nvSpPr>
          <p:cNvPr id="912389" name="Text Box 5"/>
          <p:cNvSpPr txBox="1"/>
          <p:nvPr/>
        </p:nvSpPr>
        <p:spPr>
          <a:xfrm>
            <a:off x="290513" y="2362200"/>
            <a:ext cx="1727200" cy="7715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400" b="1" dirty="0">
                <a:ea typeface="黑体" panose="02010609060101010101" pitchFamily="49" charset="-122"/>
              </a:rPr>
              <a:t>毒粒</a:t>
            </a:r>
            <a:endParaRPr lang="zh-CN" altLang="en-US" sz="2400" b="1" dirty="0">
              <a:ea typeface="黑体" panose="02010609060101010101" pitchFamily="49" charset="-122"/>
            </a:endParaRPr>
          </a:p>
          <a:p>
            <a:pPr marL="0" lvl="0" indent="0" algn="ctr" eaLnBrk="1" hangingPunct="1">
              <a:spcBef>
                <a:spcPct val="0"/>
              </a:spcBef>
              <a:buNone/>
            </a:pPr>
            <a:r>
              <a:rPr lang="zh-CN" altLang="en-US" sz="2000" b="1" dirty="0">
                <a:solidFill>
                  <a:schemeClr val="accent1"/>
                </a:solidFill>
                <a:ea typeface="黑体" panose="02010609060101010101" pitchFamily="49" charset="-122"/>
              </a:rPr>
              <a:t>（化学组成）</a:t>
            </a:r>
            <a:endParaRPr lang="zh-CN" altLang="en-US" sz="2400" dirty="0">
              <a:ea typeface="黑体" panose="02010609060101010101" pitchFamily="49" charset="-122"/>
            </a:endParaRPr>
          </a:p>
        </p:txBody>
      </p:sp>
      <p:sp>
        <p:nvSpPr>
          <p:cNvPr id="912390" name="AutoShape 6"/>
          <p:cNvSpPr/>
          <p:nvPr/>
        </p:nvSpPr>
        <p:spPr>
          <a:xfrm>
            <a:off x="2362200" y="1828800"/>
            <a:ext cx="381000" cy="1905000"/>
          </a:xfrm>
          <a:prstGeom prst="leftBrace">
            <a:avLst>
              <a:gd name="adj1" fmla="val 41666"/>
              <a:gd name="adj2" fmla="val 50000"/>
            </a:avLst>
          </a:prstGeom>
          <a:noFill/>
          <a:ln w="41275" cap="flat" cmpd="sng">
            <a:solidFill>
              <a:srgbClr val="008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12391" name="Text Box 7"/>
          <p:cNvSpPr txBox="1"/>
          <p:nvPr/>
        </p:nvSpPr>
        <p:spPr>
          <a:xfrm>
            <a:off x="2895600" y="1600200"/>
            <a:ext cx="2022475" cy="2136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40000"/>
              </a:lnSpc>
              <a:spcBef>
                <a:spcPct val="0"/>
              </a:spcBef>
              <a:buNone/>
            </a:pPr>
            <a:r>
              <a:rPr lang="zh-CN" altLang="en-US" sz="2400" b="1" dirty="0">
                <a:solidFill>
                  <a:srgbClr val="FFFFCC"/>
                </a:solidFill>
                <a:ea typeface="黑体" panose="02010609060101010101" pitchFamily="49" charset="-122"/>
              </a:rPr>
              <a:t>核酸；</a:t>
            </a:r>
            <a:endParaRPr lang="zh-CN" altLang="en-US" sz="2400" b="1" dirty="0">
              <a:solidFill>
                <a:srgbClr val="FFFFCC"/>
              </a:solidFill>
              <a:ea typeface="黑体" panose="02010609060101010101" pitchFamily="49" charset="-122"/>
            </a:endParaRPr>
          </a:p>
          <a:p>
            <a:pPr marL="0" lvl="0" indent="0" eaLnBrk="1" hangingPunct="1">
              <a:lnSpc>
                <a:spcPct val="140000"/>
              </a:lnSpc>
              <a:spcBef>
                <a:spcPct val="0"/>
              </a:spcBef>
              <a:buNone/>
            </a:pPr>
            <a:r>
              <a:rPr lang="zh-CN" altLang="en-US" sz="2400" b="1" dirty="0">
                <a:solidFill>
                  <a:srgbClr val="FFFFCC"/>
                </a:solidFill>
                <a:ea typeface="黑体" panose="02010609060101010101" pitchFamily="49" charset="-122"/>
              </a:rPr>
              <a:t>蛋白质；</a:t>
            </a:r>
            <a:endParaRPr lang="zh-CN" altLang="en-US" sz="2400" b="1" dirty="0">
              <a:solidFill>
                <a:srgbClr val="FFFFCC"/>
              </a:solidFill>
              <a:ea typeface="黑体" panose="02010609060101010101" pitchFamily="49" charset="-122"/>
            </a:endParaRPr>
          </a:p>
          <a:p>
            <a:pPr marL="0" lvl="0" indent="0" eaLnBrk="1" hangingPunct="1">
              <a:lnSpc>
                <a:spcPct val="140000"/>
              </a:lnSpc>
              <a:spcBef>
                <a:spcPct val="0"/>
              </a:spcBef>
              <a:buNone/>
            </a:pPr>
            <a:r>
              <a:rPr lang="zh-CN" altLang="en-US" sz="2400" b="1" dirty="0">
                <a:solidFill>
                  <a:srgbClr val="FFFFCC"/>
                </a:solidFill>
                <a:ea typeface="黑体" panose="02010609060101010101" pitchFamily="49" charset="-122"/>
              </a:rPr>
              <a:t>脂类；</a:t>
            </a:r>
            <a:endParaRPr lang="zh-CN" altLang="en-US" sz="2400" b="1" dirty="0">
              <a:solidFill>
                <a:srgbClr val="FFFFCC"/>
              </a:solidFill>
              <a:ea typeface="黑体" panose="02010609060101010101" pitchFamily="49" charset="-122"/>
            </a:endParaRPr>
          </a:p>
          <a:p>
            <a:pPr marL="0" lvl="0" indent="0" eaLnBrk="1" hangingPunct="1">
              <a:lnSpc>
                <a:spcPct val="140000"/>
              </a:lnSpc>
              <a:spcBef>
                <a:spcPct val="0"/>
              </a:spcBef>
              <a:buNone/>
            </a:pPr>
            <a:r>
              <a:rPr lang="zh-CN" altLang="en-US" sz="2400" b="1" dirty="0">
                <a:solidFill>
                  <a:srgbClr val="FFFFCC"/>
                </a:solidFill>
                <a:ea typeface="黑体" panose="02010609060101010101" pitchFamily="49" charset="-122"/>
              </a:rPr>
              <a:t>碳水化合物；</a:t>
            </a:r>
            <a:endParaRPr lang="zh-CN" altLang="en-US" sz="2400" dirty="0">
              <a:ea typeface="黑体" panose="02010609060101010101" pitchFamily="49" charset="-122"/>
            </a:endParaRPr>
          </a:p>
        </p:txBody>
      </p:sp>
      <p:sp>
        <p:nvSpPr>
          <p:cNvPr id="912392" name="AutoShape 8"/>
          <p:cNvSpPr/>
          <p:nvPr/>
        </p:nvSpPr>
        <p:spPr>
          <a:xfrm>
            <a:off x="4419600" y="1828800"/>
            <a:ext cx="228600" cy="762000"/>
          </a:xfrm>
          <a:prstGeom prst="rightBrace">
            <a:avLst>
              <a:gd name="adj1" fmla="val 27777"/>
              <a:gd name="adj2" fmla="val 50000"/>
            </a:avLst>
          </a:prstGeom>
          <a:noFill/>
          <a:ln w="31750"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12393" name="Text Box 9"/>
          <p:cNvSpPr txBox="1"/>
          <p:nvPr/>
        </p:nvSpPr>
        <p:spPr>
          <a:xfrm>
            <a:off x="5013325" y="1925638"/>
            <a:ext cx="2047875" cy="482600"/>
          </a:xfrm>
          <a:prstGeom prst="rect">
            <a:avLst/>
          </a:prstGeom>
          <a:solidFill>
            <a:srgbClr val="0000FF"/>
          </a:solidFill>
          <a:ln w="25400" cap="flat" cmpd="sng">
            <a:solidFill>
              <a:schemeClr val="folHlink"/>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基本化学组成</a:t>
            </a:r>
            <a:endParaRPr lang="zh-CN" altLang="en-US" sz="2400" dirty="0">
              <a:ea typeface="黑体" panose="02010609060101010101" pitchFamily="49" charset="-122"/>
            </a:endParaRPr>
          </a:p>
        </p:txBody>
      </p:sp>
      <p:sp>
        <p:nvSpPr>
          <p:cNvPr id="912394" name="AutoShape 10"/>
          <p:cNvSpPr/>
          <p:nvPr/>
        </p:nvSpPr>
        <p:spPr>
          <a:xfrm>
            <a:off x="7162800" y="2209800"/>
            <a:ext cx="685800" cy="2971800"/>
          </a:xfrm>
          <a:prstGeom prst="curvedLeftArrow">
            <a:avLst>
              <a:gd name="adj1" fmla="val 86666"/>
              <a:gd name="adj2" fmla="val 173333"/>
              <a:gd name="adj3" fmla="val 33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12395" name="Text Box 11"/>
          <p:cNvSpPr txBox="1"/>
          <p:nvPr/>
        </p:nvSpPr>
        <p:spPr>
          <a:xfrm>
            <a:off x="3657600" y="5410200"/>
            <a:ext cx="518477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ea typeface="黑体" panose="02010609060101010101" pitchFamily="49" charset="-122"/>
              </a:rPr>
              <a:t>病毒颗粒在化学上表现为核蛋白</a:t>
            </a:r>
            <a:endParaRPr lang="zh-CN" altLang="en-US" sz="2800" dirty="0">
              <a:solidFill>
                <a:schemeClr val="folHlink"/>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12389"/>
                                        </p:tgtEl>
                                        <p:attrNameLst>
                                          <p:attrName>style.visibility</p:attrName>
                                        </p:attrNameLst>
                                      </p:cBhvr>
                                      <p:to>
                                        <p:strVal val="visible"/>
                                      </p:to>
                                    </p:set>
                                    <p:anim calcmode="lin" valueType="num">
                                      <p:cBhvr additive="base">
                                        <p:cTn id="7" dur="500" fill="hold"/>
                                        <p:tgtEl>
                                          <p:spTgt spid="912389"/>
                                        </p:tgtEl>
                                        <p:attrNameLst>
                                          <p:attrName>ppt_x</p:attrName>
                                        </p:attrNameLst>
                                      </p:cBhvr>
                                      <p:tavLst>
                                        <p:tav tm="0">
                                          <p:val>
                                            <p:strVal val="0-#ppt_w/2"/>
                                          </p:val>
                                        </p:tav>
                                        <p:tav tm="100000">
                                          <p:val>
                                            <p:strVal val="#ppt_x"/>
                                          </p:val>
                                        </p:tav>
                                      </p:tavLst>
                                    </p:anim>
                                    <p:anim calcmode="lin" valueType="num">
                                      <p:cBhvr additive="base">
                                        <p:cTn id="8" dur="500" fill="hold"/>
                                        <p:tgtEl>
                                          <p:spTgt spid="91238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1239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1239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2392"/>
                                        </p:tgtEl>
                                        <p:attrNameLst>
                                          <p:attrName>style.visibility</p:attrName>
                                        </p:attrNameLst>
                                      </p:cBhvr>
                                      <p:to>
                                        <p:strVal val="visible"/>
                                      </p:to>
                                    </p:set>
                                  </p:childTnLst>
                                </p:cTn>
                              </p:par>
                            </p:childTnLst>
                          </p:cTn>
                        </p:par>
                        <p:par>
                          <p:cTn id="19" fill="hold">
                            <p:stCondLst>
                              <p:cond delay="0"/>
                            </p:stCondLst>
                            <p:childTnLst>
                              <p:par>
                                <p:cTn id="20" presetID="2" presetClass="entr" presetSubtype="3" fill="hold" grpId="0" nodeType="afterEffect">
                                  <p:stCondLst>
                                    <p:cond delay="0"/>
                                  </p:stCondLst>
                                  <p:childTnLst>
                                    <p:set>
                                      <p:cBhvr>
                                        <p:cTn id="21" dur="1" fill="hold">
                                          <p:stCondLst>
                                            <p:cond delay="0"/>
                                          </p:stCondLst>
                                        </p:cTn>
                                        <p:tgtEl>
                                          <p:spTgt spid="912393"/>
                                        </p:tgtEl>
                                        <p:attrNameLst>
                                          <p:attrName>style.visibility</p:attrName>
                                        </p:attrNameLst>
                                      </p:cBhvr>
                                      <p:to>
                                        <p:strVal val="visible"/>
                                      </p:to>
                                    </p:set>
                                    <p:anim calcmode="lin" valueType="num">
                                      <p:cBhvr additive="base">
                                        <p:cTn id="22" dur="500" fill="hold"/>
                                        <p:tgtEl>
                                          <p:spTgt spid="912393"/>
                                        </p:tgtEl>
                                        <p:attrNameLst>
                                          <p:attrName>ppt_x</p:attrName>
                                        </p:attrNameLst>
                                      </p:cBhvr>
                                      <p:tavLst>
                                        <p:tav tm="0">
                                          <p:val>
                                            <p:strVal val="1+#ppt_w/2"/>
                                          </p:val>
                                        </p:tav>
                                        <p:tav tm="100000">
                                          <p:val>
                                            <p:strVal val="#ppt_x"/>
                                          </p:val>
                                        </p:tav>
                                      </p:tavLst>
                                    </p:anim>
                                    <p:anim calcmode="lin" valueType="num">
                                      <p:cBhvr additive="base">
                                        <p:cTn id="23" dur="500" fill="hold"/>
                                        <p:tgtEl>
                                          <p:spTgt spid="91239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8" fill="hold" grpId="0" nodeType="clickEffect">
                                  <p:stCondLst>
                                    <p:cond delay="0"/>
                                  </p:stCondLst>
                                  <p:childTnLst>
                                    <p:set>
                                      <p:cBhvr>
                                        <p:cTn id="27" dur="1" fill="hold">
                                          <p:stCondLst>
                                            <p:cond delay="0"/>
                                          </p:stCondLst>
                                        </p:cTn>
                                        <p:tgtEl>
                                          <p:spTgt spid="912394"/>
                                        </p:tgtEl>
                                        <p:attrNameLst>
                                          <p:attrName>style.visibility</p:attrName>
                                        </p:attrNameLst>
                                      </p:cBhvr>
                                      <p:to>
                                        <p:strVal val="visible"/>
                                      </p:to>
                                    </p:set>
                                    <p:anim calcmode="lin" valueType="num">
                                      <p:cBhvr additive="base">
                                        <p:cTn id="28" dur="500" fill="hold"/>
                                        <p:tgtEl>
                                          <p:spTgt spid="912394"/>
                                        </p:tgtEl>
                                        <p:attrNameLst>
                                          <p:attrName>ppt_x</p:attrName>
                                        </p:attrNameLst>
                                      </p:cBhvr>
                                      <p:tavLst>
                                        <p:tav tm="0">
                                          <p:val>
                                            <p:strVal val="0-#ppt_w/2"/>
                                          </p:val>
                                        </p:tav>
                                        <p:tav tm="100000">
                                          <p:val>
                                            <p:strVal val="#ppt_x"/>
                                          </p:val>
                                        </p:tav>
                                      </p:tavLst>
                                    </p:anim>
                                    <p:anim calcmode="lin" valueType="num">
                                      <p:cBhvr additive="base">
                                        <p:cTn id="29" dur="500" fill="hold"/>
                                        <p:tgtEl>
                                          <p:spTgt spid="912394"/>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3" presetClass="entr" presetSubtype="32" fill="hold" grpId="0" nodeType="afterEffect">
                                  <p:stCondLst>
                                    <p:cond delay="0"/>
                                  </p:stCondLst>
                                  <p:childTnLst>
                                    <p:set>
                                      <p:cBhvr>
                                        <p:cTn id="32" dur="1" fill="hold">
                                          <p:stCondLst>
                                            <p:cond delay="0"/>
                                          </p:stCondLst>
                                        </p:cTn>
                                        <p:tgtEl>
                                          <p:spTgt spid="912395"/>
                                        </p:tgtEl>
                                        <p:attrNameLst>
                                          <p:attrName>style.visibility</p:attrName>
                                        </p:attrNameLst>
                                      </p:cBhvr>
                                      <p:to>
                                        <p:strVal val="visible"/>
                                      </p:to>
                                    </p:set>
                                    <p:anim calcmode="lin" valueType="num">
                                      <p:cBhvr>
                                        <p:cTn id="33" dur="500" fill="hold"/>
                                        <p:tgtEl>
                                          <p:spTgt spid="912395"/>
                                        </p:tgtEl>
                                        <p:attrNameLst>
                                          <p:attrName>ppt_w</p:attrName>
                                        </p:attrNameLst>
                                      </p:cBhvr>
                                      <p:tavLst>
                                        <p:tav tm="0">
                                          <p:val>
                                            <p:strVal val="4*#ppt_w"/>
                                          </p:val>
                                        </p:tav>
                                        <p:tav tm="100000">
                                          <p:val>
                                            <p:strVal val="#ppt_w"/>
                                          </p:val>
                                        </p:tav>
                                      </p:tavLst>
                                    </p:anim>
                                    <p:anim calcmode="lin" valueType="num">
                                      <p:cBhvr>
                                        <p:cTn id="34" dur="500" fill="hold"/>
                                        <p:tgtEl>
                                          <p:spTgt spid="912395"/>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2389" grpId="0" animBg="1"/>
      <p:bldP spid="912390" grpId="0" animBg="1"/>
      <p:bldP spid="912391" grpId="0"/>
      <p:bldP spid="912392" grpId="0" animBg="1"/>
      <p:bldP spid="912393" grpId="0" animBg="1"/>
      <p:bldP spid="912394" grpId="0" animBg="1"/>
      <p:bldP spid="91239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Text Box 2"/>
          <p:cNvSpPr txBox="1"/>
          <p:nvPr/>
        </p:nvSpPr>
        <p:spPr>
          <a:xfrm>
            <a:off x="6229350" y="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二、毒粒的化学组成</a:t>
            </a:r>
            <a:endParaRPr lang="zh-CN" altLang="en-US" sz="2400" b="1" dirty="0">
              <a:ea typeface="黑体" panose="02010609060101010101" pitchFamily="49" charset="-122"/>
            </a:endParaRPr>
          </a:p>
        </p:txBody>
      </p:sp>
      <p:sp>
        <p:nvSpPr>
          <p:cNvPr id="81923" name="Text Box 3"/>
          <p:cNvSpPr txBox="1"/>
          <p:nvPr/>
        </p:nvSpPr>
        <p:spPr>
          <a:xfrm>
            <a:off x="4419600" y="609600"/>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（参见</a:t>
            </a:r>
            <a:r>
              <a:rPr lang="en-US" altLang="zh-CN" b="1" dirty="0">
                <a:solidFill>
                  <a:srgbClr val="00FF00"/>
                </a:solidFill>
                <a:ea typeface="黑体" panose="02010609060101010101" pitchFamily="49" charset="-122"/>
              </a:rPr>
              <a:t>P162）</a:t>
            </a:r>
            <a:endParaRPr lang="en-US" altLang="zh-CN" sz="2800" dirty="0">
              <a:solidFill>
                <a:srgbClr val="00FF00"/>
              </a:solidFill>
              <a:ea typeface="黑体" panose="02010609060101010101" pitchFamily="49" charset="-122"/>
            </a:endParaRPr>
          </a:p>
        </p:txBody>
      </p:sp>
      <p:sp>
        <p:nvSpPr>
          <p:cNvPr id="81924" name="Text Box 4"/>
          <p:cNvSpPr txBox="1"/>
          <p:nvPr/>
        </p:nvSpPr>
        <p:spPr>
          <a:xfrm>
            <a:off x="457200" y="1143000"/>
            <a:ext cx="2260600"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1、 病毒的核酸</a:t>
            </a:r>
            <a:endParaRPr lang="zh-CN" altLang="en-US" sz="2400" b="1" dirty="0">
              <a:ea typeface="黑体" panose="02010609060101010101" pitchFamily="49" charset="-122"/>
            </a:endParaRPr>
          </a:p>
        </p:txBody>
      </p:sp>
      <p:sp>
        <p:nvSpPr>
          <p:cNvPr id="914437" name="Text Box 5"/>
          <p:cNvSpPr txBox="1"/>
          <p:nvPr/>
        </p:nvSpPr>
        <p:spPr>
          <a:xfrm>
            <a:off x="838200" y="2133600"/>
            <a:ext cx="7350125" cy="13096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2400" dirty="0">
                <a:solidFill>
                  <a:schemeClr val="tx2"/>
                </a:solidFill>
                <a:ea typeface="黑体" panose="02010609060101010101" pitchFamily="49" charset="-122"/>
              </a:rPr>
              <a:t> </a:t>
            </a:r>
            <a:r>
              <a:rPr lang="zh-CN" altLang="en-US" sz="2400" b="1" dirty="0">
                <a:solidFill>
                  <a:schemeClr val="tx2"/>
                </a:solidFill>
                <a:ea typeface="黑体" panose="02010609060101010101" pitchFamily="49" charset="-122"/>
              </a:rPr>
              <a:t>核酸是病毒的遗传物质；</a:t>
            </a:r>
            <a:endParaRPr lang="zh-CN" altLang="en-US" sz="2400" b="1" dirty="0">
              <a:solidFill>
                <a:schemeClr val="tx2"/>
              </a:solidFill>
              <a:ea typeface="黑体" panose="02010609060101010101" pitchFamily="49" charset="-122"/>
            </a:endParaRPr>
          </a:p>
          <a:p>
            <a:pPr marL="0" lvl="0" indent="0" eaLnBrk="1" hangingPunct="1">
              <a:spcBef>
                <a:spcPct val="0"/>
              </a:spcBef>
              <a:buFont typeface="Marlett" pitchFamily="2" charset="2"/>
              <a:buNone/>
            </a:pPr>
            <a:endParaRPr lang="zh-CN" altLang="en-US" sz="2400" b="1" dirty="0">
              <a:solidFill>
                <a:schemeClr val="tx2"/>
              </a:solidFill>
              <a:ea typeface="黑体" panose="02010609060101010101" pitchFamily="49" charset="-122"/>
            </a:endParaRPr>
          </a:p>
          <a:p>
            <a:pPr marL="0" lvl="0" indent="0" eaLnBrk="1" hangingPunct="1">
              <a:spcBef>
                <a:spcPct val="0"/>
              </a:spcBef>
              <a:buFont typeface="Marlett" pitchFamily="2" charset="2"/>
              <a:buChar char="t"/>
            </a:pPr>
            <a:r>
              <a:rPr lang="zh-CN" altLang="en-US" sz="2400" b="1" dirty="0">
                <a:solidFill>
                  <a:schemeClr val="tx2"/>
                </a:solidFill>
                <a:ea typeface="黑体" panose="02010609060101010101" pitchFamily="49" charset="-122"/>
              </a:rPr>
              <a:t> 一种病毒的毒粒只含有一种核酸：</a:t>
            </a:r>
            <a:r>
              <a:rPr lang="en-US" altLang="zh-CN" sz="2400" b="1" dirty="0">
                <a:solidFill>
                  <a:srgbClr val="00FFFF"/>
                </a:solidFill>
                <a:ea typeface="黑体" panose="02010609060101010101" pitchFamily="49" charset="-122"/>
              </a:rPr>
              <a:t>DNA </a:t>
            </a:r>
            <a:r>
              <a:rPr lang="zh-CN" altLang="en-US" b="1" dirty="0">
                <a:solidFill>
                  <a:schemeClr val="tx2"/>
                </a:solidFill>
                <a:ea typeface="黑体" panose="02010609060101010101" pitchFamily="49" charset="-122"/>
              </a:rPr>
              <a:t>或</a:t>
            </a:r>
            <a:r>
              <a:rPr lang="zh-CN" altLang="en-US" b="1" dirty="0">
                <a:solidFill>
                  <a:srgbClr val="00FFFF"/>
                </a:solidFill>
                <a:ea typeface="黑体" panose="02010609060101010101" pitchFamily="49" charset="-122"/>
              </a:rPr>
              <a:t> </a:t>
            </a:r>
            <a:r>
              <a:rPr lang="en-US" altLang="zh-CN" sz="2400" b="1" dirty="0">
                <a:solidFill>
                  <a:srgbClr val="00FFFF"/>
                </a:solidFill>
                <a:ea typeface="黑体" panose="02010609060101010101" pitchFamily="49" charset="-122"/>
              </a:rPr>
              <a:t>RNA</a:t>
            </a:r>
            <a:r>
              <a:rPr lang="en-US" altLang="zh-CN" sz="2400" dirty="0">
                <a:solidFill>
                  <a:srgbClr val="FFFF66"/>
                </a:solidFill>
                <a:ea typeface="黑体" panose="02010609060101010101" pitchFamily="49" charset="-122"/>
              </a:rPr>
              <a:t>；</a:t>
            </a:r>
            <a:endParaRPr lang="zh-CN" altLang="en-US" sz="2400" dirty="0">
              <a:ea typeface="黑体" panose="02010609060101010101" pitchFamily="49" charset="-122"/>
            </a:endParaRPr>
          </a:p>
        </p:txBody>
      </p:sp>
      <p:sp>
        <p:nvSpPr>
          <p:cNvPr id="914438" name="Text Box 6"/>
          <p:cNvSpPr txBox="1"/>
          <p:nvPr/>
        </p:nvSpPr>
        <p:spPr>
          <a:xfrm>
            <a:off x="304800" y="4572000"/>
            <a:ext cx="14097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病毒核酸</a:t>
            </a:r>
            <a:endParaRPr lang="zh-CN" altLang="en-US" sz="2400" dirty="0">
              <a:ea typeface="黑体" panose="02010609060101010101" pitchFamily="49" charset="-122"/>
            </a:endParaRPr>
          </a:p>
        </p:txBody>
      </p:sp>
      <p:sp>
        <p:nvSpPr>
          <p:cNvPr id="914439" name="AutoShape 7"/>
          <p:cNvSpPr/>
          <p:nvPr/>
        </p:nvSpPr>
        <p:spPr>
          <a:xfrm>
            <a:off x="1752600" y="4038600"/>
            <a:ext cx="304800" cy="1676400"/>
          </a:xfrm>
          <a:prstGeom prst="leftBrace">
            <a:avLst>
              <a:gd name="adj1" fmla="val 45833"/>
              <a:gd name="adj2" fmla="val 50000"/>
            </a:avLst>
          </a:prstGeom>
          <a:noFill/>
          <a:ln w="44450" cap="flat" cmpd="sng">
            <a:solidFill>
              <a:srgbClr val="008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14440" name="Text Box 8"/>
          <p:cNvSpPr txBox="1"/>
          <p:nvPr/>
        </p:nvSpPr>
        <p:spPr>
          <a:xfrm>
            <a:off x="2286000" y="3768725"/>
            <a:ext cx="3405188" cy="21367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40000"/>
              </a:lnSpc>
              <a:spcBef>
                <a:spcPct val="0"/>
              </a:spcBef>
              <a:buNone/>
            </a:pPr>
            <a:r>
              <a:rPr lang="zh-CN" altLang="en-US" sz="2400" b="1" dirty="0">
                <a:solidFill>
                  <a:srgbClr val="FFFFCC"/>
                </a:solidFill>
                <a:ea typeface="黑体" panose="02010609060101010101" pitchFamily="49" charset="-122"/>
              </a:rPr>
              <a:t>单链</a:t>
            </a:r>
            <a:r>
              <a:rPr lang="en-US" altLang="zh-CN" sz="2400" b="1" dirty="0">
                <a:solidFill>
                  <a:srgbClr val="FFFFCC"/>
                </a:solidFill>
                <a:ea typeface="黑体" panose="02010609060101010101" pitchFamily="49" charset="-122"/>
              </a:rPr>
              <a:t>DNA（ss DNA）；</a:t>
            </a:r>
            <a:endParaRPr lang="en-US" altLang="zh-CN" sz="2400" b="1" dirty="0">
              <a:solidFill>
                <a:srgbClr val="FFFFCC"/>
              </a:solidFill>
              <a:ea typeface="黑体" panose="02010609060101010101" pitchFamily="49" charset="-122"/>
            </a:endParaRPr>
          </a:p>
          <a:p>
            <a:pPr marL="0" lvl="0" indent="0" eaLnBrk="1" hangingPunct="1">
              <a:lnSpc>
                <a:spcPct val="140000"/>
              </a:lnSpc>
              <a:spcBef>
                <a:spcPct val="0"/>
              </a:spcBef>
              <a:buNone/>
            </a:pPr>
            <a:r>
              <a:rPr lang="zh-CN" altLang="en-US" sz="2400" b="1" dirty="0">
                <a:solidFill>
                  <a:srgbClr val="FFFFCC"/>
                </a:solidFill>
                <a:ea typeface="黑体" panose="02010609060101010101" pitchFamily="49" charset="-122"/>
              </a:rPr>
              <a:t>双链</a:t>
            </a:r>
            <a:r>
              <a:rPr lang="en-US" altLang="zh-CN" sz="2400" b="1" dirty="0">
                <a:solidFill>
                  <a:srgbClr val="FFFFCC"/>
                </a:solidFill>
                <a:ea typeface="黑体" panose="02010609060101010101" pitchFamily="49" charset="-122"/>
              </a:rPr>
              <a:t>DNA（ds DNA）；</a:t>
            </a:r>
            <a:endParaRPr lang="en-US" altLang="zh-CN" sz="2400" b="1" dirty="0">
              <a:solidFill>
                <a:srgbClr val="FFFFCC"/>
              </a:solidFill>
              <a:ea typeface="黑体" panose="02010609060101010101" pitchFamily="49" charset="-122"/>
            </a:endParaRPr>
          </a:p>
          <a:p>
            <a:pPr marL="0" lvl="0" indent="0" eaLnBrk="1" hangingPunct="1">
              <a:lnSpc>
                <a:spcPct val="140000"/>
              </a:lnSpc>
              <a:spcBef>
                <a:spcPct val="0"/>
              </a:spcBef>
              <a:buNone/>
            </a:pPr>
            <a:r>
              <a:rPr lang="zh-CN" altLang="en-US" sz="2400" b="1" dirty="0">
                <a:solidFill>
                  <a:srgbClr val="FFFFCC"/>
                </a:solidFill>
                <a:ea typeface="黑体" panose="02010609060101010101" pitchFamily="49" charset="-122"/>
              </a:rPr>
              <a:t>单链</a:t>
            </a:r>
            <a:r>
              <a:rPr lang="en-US" altLang="zh-CN" sz="2400" b="1" dirty="0">
                <a:solidFill>
                  <a:srgbClr val="FFFFCC"/>
                </a:solidFill>
                <a:ea typeface="黑体" panose="02010609060101010101" pitchFamily="49" charset="-122"/>
              </a:rPr>
              <a:t>RNA（ss RNA）；</a:t>
            </a:r>
            <a:endParaRPr lang="en-US" altLang="zh-CN" sz="2400" b="1" dirty="0">
              <a:solidFill>
                <a:srgbClr val="FFFFCC"/>
              </a:solidFill>
              <a:ea typeface="黑体" panose="02010609060101010101" pitchFamily="49" charset="-122"/>
            </a:endParaRPr>
          </a:p>
          <a:p>
            <a:pPr marL="0" lvl="0" indent="0" eaLnBrk="1" hangingPunct="1">
              <a:lnSpc>
                <a:spcPct val="140000"/>
              </a:lnSpc>
              <a:spcBef>
                <a:spcPct val="0"/>
              </a:spcBef>
              <a:buNone/>
            </a:pPr>
            <a:r>
              <a:rPr lang="zh-CN" altLang="en-US" sz="2400" b="1" dirty="0">
                <a:solidFill>
                  <a:srgbClr val="FFFFCC"/>
                </a:solidFill>
                <a:ea typeface="黑体" panose="02010609060101010101" pitchFamily="49" charset="-122"/>
              </a:rPr>
              <a:t>双链</a:t>
            </a:r>
            <a:r>
              <a:rPr lang="en-US" altLang="zh-CN" sz="2400" b="1" dirty="0">
                <a:solidFill>
                  <a:srgbClr val="FFFFCC"/>
                </a:solidFill>
                <a:ea typeface="黑体" panose="02010609060101010101" pitchFamily="49" charset="-122"/>
              </a:rPr>
              <a:t>RNA（ds RNA）；</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443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44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443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144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4437" grpId="0"/>
      <p:bldP spid="914438" grpId="0"/>
      <p:bldP spid="914439" grpId="0" animBg="1"/>
      <p:bldP spid="91444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3970" name="图片 2"/>
          <p:cNvPicPr>
            <a:picLocks noChangeAspect="1"/>
          </p:cNvPicPr>
          <p:nvPr/>
        </p:nvPicPr>
        <p:blipFill>
          <a:blip r:embed="rId1"/>
          <a:stretch>
            <a:fillRect/>
          </a:stretch>
        </p:blipFill>
        <p:spPr>
          <a:xfrm>
            <a:off x="1979613" y="0"/>
            <a:ext cx="6092825" cy="6858000"/>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Text Box 2"/>
          <p:cNvSpPr txBox="1"/>
          <p:nvPr/>
        </p:nvSpPr>
        <p:spPr>
          <a:xfrm>
            <a:off x="6229350" y="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二、毒粒的化学组成</a:t>
            </a:r>
            <a:endParaRPr lang="zh-CN" altLang="en-US" sz="2400" b="1" dirty="0">
              <a:ea typeface="黑体" panose="02010609060101010101" pitchFamily="49" charset="-122"/>
            </a:endParaRPr>
          </a:p>
        </p:txBody>
      </p:sp>
      <p:sp>
        <p:nvSpPr>
          <p:cNvPr id="84995" name="Text Box 3"/>
          <p:cNvSpPr txBox="1"/>
          <p:nvPr/>
        </p:nvSpPr>
        <p:spPr>
          <a:xfrm>
            <a:off x="4419600" y="609600"/>
            <a:ext cx="290830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a:t>
            </a:r>
            <a:r>
              <a:rPr lang="en-US" altLang="zh-CN" b="1" dirty="0">
                <a:solidFill>
                  <a:srgbClr val="00FF00"/>
                </a:solidFill>
                <a:ea typeface="黑体" panose="02010609060101010101" pitchFamily="49" charset="-122"/>
              </a:rPr>
              <a:t>P163 ~ 164）</a:t>
            </a:r>
            <a:endParaRPr lang="en-US" altLang="zh-CN" sz="2800" dirty="0">
              <a:solidFill>
                <a:srgbClr val="00FF00"/>
              </a:solidFill>
              <a:ea typeface="黑体" panose="02010609060101010101" pitchFamily="49" charset="-122"/>
            </a:endParaRPr>
          </a:p>
        </p:txBody>
      </p:sp>
      <p:sp>
        <p:nvSpPr>
          <p:cNvPr id="84996" name="Text Box 4"/>
          <p:cNvSpPr txBox="1"/>
          <p:nvPr/>
        </p:nvSpPr>
        <p:spPr>
          <a:xfrm>
            <a:off x="457200" y="1143000"/>
            <a:ext cx="2490788" cy="4667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2、病毒的蛋白质</a:t>
            </a:r>
            <a:endParaRPr lang="zh-CN" altLang="en-US" sz="2400" b="1" dirty="0">
              <a:ea typeface="黑体" panose="02010609060101010101" pitchFamily="49" charset="-122"/>
            </a:endParaRPr>
          </a:p>
        </p:txBody>
      </p:sp>
      <p:sp>
        <p:nvSpPr>
          <p:cNvPr id="84997" name="Text Box 5"/>
          <p:cNvSpPr txBox="1"/>
          <p:nvPr/>
        </p:nvSpPr>
        <p:spPr>
          <a:xfrm>
            <a:off x="288925" y="2840038"/>
            <a:ext cx="17160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病毒蛋白质</a:t>
            </a:r>
            <a:endParaRPr lang="zh-CN" altLang="en-US" sz="2400" dirty="0">
              <a:ea typeface="黑体" panose="02010609060101010101" pitchFamily="49" charset="-122"/>
            </a:endParaRPr>
          </a:p>
        </p:txBody>
      </p:sp>
      <p:sp>
        <p:nvSpPr>
          <p:cNvPr id="84998" name="AutoShape 6"/>
          <p:cNvSpPr/>
          <p:nvPr/>
        </p:nvSpPr>
        <p:spPr>
          <a:xfrm>
            <a:off x="2057400" y="2514600"/>
            <a:ext cx="228600" cy="1219200"/>
          </a:xfrm>
          <a:prstGeom prst="leftBrace">
            <a:avLst>
              <a:gd name="adj1" fmla="val 44444"/>
              <a:gd name="adj2" fmla="val 50000"/>
            </a:avLst>
          </a:prstGeom>
          <a:noFill/>
          <a:ln w="41275" cap="flat" cmpd="sng">
            <a:solidFill>
              <a:srgbClr val="008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84999" name="Text Box 7"/>
          <p:cNvSpPr txBox="1"/>
          <p:nvPr/>
        </p:nvSpPr>
        <p:spPr>
          <a:xfrm>
            <a:off x="2422525" y="3525838"/>
            <a:ext cx="1419225" cy="466725"/>
          </a:xfrm>
          <a:prstGeom prst="rect">
            <a:avLst/>
          </a:prstGeom>
          <a:solidFill>
            <a:srgbClr val="0000FF"/>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结构蛋白</a:t>
            </a:r>
            <a:endParaRPr lang="zh-CN" altLang="en-US" sz="2400" dirty="0">
              <a:ea typeface="黑体" panose="02010609060101010101" pitchFamily="49" charset="-122"/>
            </a:endParaRPr>
          </a:p>
        </p:txBody>
      </p:sp>
      <p:sp>
        <p:nvSpPr>
          <p:cNvPr id="85000" name="Text Box 8"/>
          <p:cNvSpPr txBox="1"/>
          <p:nvPr/>
        </p:nvSpPr>
        <p:spPr>
          <a:xfrm>
            <a:off x="2422525" y="2230438"/>
            <a:ext cx="1725613" cy="466725"/>
          </a:xfrm>
          <a:prstGeom prst="rect">
            <a:avLst/>
          </a:prstGeom>
          <a:solidFill>
            <a:srgbClr val="0000FF"/>
          </a:solidFill>
          <a:ln w="9525" cap="flat" cmpd="sng">
            <a:solidFill>
              <a:schemeClr val="folHlink"/>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非结构蛋白</a:t>
            </a:r>
            <a:endParaRPr lang="zh-CN" altLang="en-US" sz="2400" dirty="0">
              <a:ea typeface="黑体" panose="02010609060101010101" pitchFamily="49" charset="-122"/>
            </a:endParaRPr>
          </a:p>
        </p:txBody>
      </p:sp>
      <p:sp>
        <p:nvSpPr>
          <p:cNvPr id="85001" name="Text Box 9"/>
          <p:cNvSpPr txBox="1"/>
          <p:nvPr/>
        </p:nvSpPr>
        <p:spPr>
          <a:xfrm>
            <a:off x="4286250" y="2027238"/>
            <a:ext cx="4648200" cy="1200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66"/>
                </a:solidFill>
                <a:ea typeface="黑体" panose="02010609060101010101" pitchFamily="49" charset="-122"/>
              </a:rPr>
              <a:t>病毒基因组编码的，在病毒复制过程中产生并具有一定功能，但并不结合于毒粒中的蛋白质。</a:t>
            </a:r>
            <a:endParaRPr lang="zh-CN" altLang="en-US" sz="2400" b="1" dirty="0">
              <a:solidFill>
                <a:srgbClr val="FFFF66"/>
              </a:solidFill>
              <a:ea typeface="黑体" panose="02010609060101010101" pitchFamily="49" charset="-122"/>
            </a:endParaRPr>
          </a:p>
        </p:txBody>
      </p:sp>
      <p:sp>
        <p:nvSpPr>
          <p:cNvPr id="85002" name="Text Box 10"/>
          <p:cNvSpPr txBox="1"/>
          <p:nvPr/>
        </p:nvSpPr>
        <p:spPr>
          <a:xfrm>
            <a:off x="4303713" y="3513138"/>
            <a:ext cx="4648200" cy="8302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FFFF66"/>
                </a:solidFill>
                <a:ea typeface="黑体" panose="02010609060101010101" pitchFamily="49" charset="-122"/>
              </a:rPr>
              <a:t>构成一个形态成熟的有感染性的病毒颗粒所必需的蛋白质。</a:t>
            </a:r>
            <a:endParaRPr lang="zh-CN" altLang="en-US" sz="2400" b="1" dirty="0">
              <a:solidFill>
                <a:schemeClr val="tx2"/>
              </a:solidFill>
              <a:ea typeface="黑体" panose="02010609060101010101" pitchFamily="49" charset="-122"/>
            </a:endParaRPr>
          </a:p>
        </p:txBody>
      </p:sp>
      <p:sp>
        <p:nvSpPr>
          <p:cNvPr id="922635" name="AutoShape 11"/>
          <p:cNvSpPr/>
          <p:nvPr/>
        </p:nvSpPr>
        <p:spPr>
          <a:xfrm>
            <a:off x="1143000" y="3810000"/>
            <a:ext cx="990600" cy="2514600"/>
          </a:xfrm>
          <a:prstGeom prst="curvedRightArrow">
            <a:avLst>
              <a:gd name="adj1" fmla="val 50769"/>
              <a:gd name="adj2" fmla="val 101538"/>
              <a:gd name="adj3" fmla="val 33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22637" name="Text Box 13"/>
          <p:cNvSpPr txBox="1"/>
          <p:nvPr/>
        </p:nvSpPr>
        <p:spPr>
          <a:xfrm>
            <a:off x="2438400" y="4800600"/>
            <a:ext cx="2951163" cy="1744663"/>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None/>
            </a:pPr>
            <a:r>
              <a:rPr lang="zh-CN" altLang="en-US" sz="2400" b="1" dirty="0">
                <a:solidFill>
                  <a:schemeClr val="folHlink"/>
                </a:solidFill>
                <a:ea typeface="黑体" panose="02010609060101010101" pitchFamily="49" charset="-122"/>
              </a:rPr>
              <a:t>壳体蛋白；</a:t>
            </a:r>
            <a:endParaRPr lang="zh-CN" altLang="en-US" sz="2400" b="1" dirty="0">
              <a:solidFill>
                <a:schemeClr val="folHlink"/>
              </a:solidFill>
              <a:ea typeface="黑体" panose="02010609060101010101" pitchFamily="49" charset="-122"/>
            </a:endParaRPr>
          </a:p>
          <a:p>
            <a:pPr marL="0" lvl="0" indent="0" eaLnBrk="1" hangingPunct="1">
              <a:lnSpc>
                <a:spcPct val="150000"/>
              </a:lnSpc>
              <a:spcBef>
                <a:spcPct val="0"/>
              </a:spcBef>
              <a:buNone/>
            </a:pPr>
            <a:r>
              <a:rPr lang="zh-CN" altLang="en-US" sz="2400" b="1" dirty="0">
                <a:solidFill>
                  <a:schemeClr val="folHlink"/>
                </a:solidFill>
                <a:ea typeface="黑体" panose="02010609060101010101" pitchFamily="49" charset="-122"/>
              </a:rPr>
              <a:t>包膜蛋白；</a:t>
            </a:r>
            <a:endParaRPr lang="zh-CN" altLang="en-US" sz="2400" b="1" dirty="0">
              <a:solidFill>
                <a:schemeClr val="folHlink"/>
              </a:solidFill>
              <a:ea typeface="黑体" panose="02010609060101010101" pitchFamily="49" charset="-122"/>
            </a:endParaRPr>
          </a:p>
          <a:p>
            <a:pPr marL="0" lvl="0" indent="0" eaLnBrk="1" hangingPunct="1">
              <a:lnSpc>
                <a:spcPct val="150000"/>
              </a:lnSpc>
              <a:spcBef>
                <a:spcPct val="0"/>
              </a:spcBef>
              <a:buNone/>
            </a:pPr>
            <a:r>
              <a:rPr lang="zh-CN" altLang="en-US" sz="2400" b="1" dirty="0">
                <a:solidFill>
                  <a:schemeClr val="folHlink"/>
                </a:solidFill>
                <a:ea typeface="黑体" panose="02010609060101010101" pitchFamily="49" charset="-122"/>
              </a:rPr>
              <a:t>存在于毒粒中的酶；</a:t>
            </a:r>
            <a:endParaRPr lang="zh-CN" altLang="en-US" sz="2400" dirty="0">
              <a:ea typeface="黑体" panose="02010609060101010101" pitchFamily="49" charset="-122"/>
            </a:endParaRPr>
          </a:p>
        </p:txBody>
      </p:sp>
      <p:sp>
        <p:nvSpPr>
          <p:cNvPr id="922638" name="Text Box 14"/>
          <p:cNvSpPr txBox="1"/>
          <p:nvPr/>
        </p:nvSpPr>
        <p:spPr>
          <a:xfrm>
            <a:off x="5867400" y="5791200"/>
            <a:ext cx="3506788" cy="10668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accent1"/>
                </a:solidFill>
                <a:ea typeface="黑体" panose="02010609060101010101" pitchFamily="49" charset="-122"/>
              </a:rPr>
              <a:t>参与病毒的入侵或复制</a:t>
            </a:r>
            <a:endParaRPr lang="zh-CN" altLang="en-US" sz="2400" b="1" dirty="0">
              <a:ea typeface="黑体" panose="02010609060101010101" pitchFamily="49" charset="-122"/>
            </a:endParaRPr>
          </a:p>
          <a:p>
            <a:pPr marL="0" lvl="0" indent="0" eaLnBrk="1" hangingPunct="1">
              <a:spcBef>
                <a:spcPct val="0"/>
              </a:spcBef>
              <a:buNone/>
            </a:pPr>
            <a:r>
              <a:rPr lang="zh-CN" altLang="en-US" sz="2000" b="1" dirty="0">
                <a:solidFill>
                  <a:schemeClr val="tx2"/>
                </a:solidFill>
                <a:ea typeface="黑体" panose="02010609060101010101" pitchFamily="49" charset="-122"/>
              </a:rPr>
              <a:t>（如</a:t>
            </a:r>
            <a:r>
              <a:rPr lang="en-US" altLang="zh-CN" sz="2000" b="1" dirty="0">
                <a:solidFill>
                  <a:schemeClr val="tx2"/>
                </a:solidFill>
                <a:ea typeface="黑体" panose="02010609060101010101" pitchFamily="49" charset="-122"/>
              </a:rPr>
              <a:t>T4</a:t>
            </a:r>
            <a:r>
              <a:rPr lang="zh-CN" altLang="en-US" sz="2000" b="1" dirty="0">
                <a:solidFill>
                  <a:schemeClr val="tx2"/>
                </a:solidFill>
                <a:ea typeface="黑体" panose="02010609060101010101" pitchFamily="49" charset="-122"/>
              </a:rPr>
              <a:t>噬菌体的溶菌酶</a:t>
            </a:r>
            <a:endParaRPr lang="zh-CN" altLang="en-US" sz="2000" b="1" dirty="0">
              <a:solidFill>
                <a:schemeClr val="tx2"/>
              </a:solidFill>
              <a:ea typeface="黑体" panose="02010609060101010101" pitchFamily="49" charset="-122"/>
            </a:endParaRPr>
          </a:p>
          <a:p>
            <a:pPr marL="0" lvl="0" indent="0" eaLnBrk="1" hangingPunct="1">
              <a:spcBef>
                <a:spcPct val="0"/>
              </a:spcBef>
              <a:buNone/>
            </a:pPr>
            <a:r>
              <a:rPr lang="zh-CN" altLang="en-US" sz="2000" b="1" dirty="0">
                <a:solidFill>
                  <a:schemeClr val="tx2"/>
                </a:solidFill>
                <a:ea typeface="黑体" panose="02010609060101010101" pitchFamily="49" charset="-122"/>
              </a:rPr>
              <a:t>、一些病毒的逆转录酶等）</a:t>
            </a:r>
            <a:r>
              <a:rPr lang="zh-CN" altLang="en-US" sz="2000" b="1" dirty="0">
                <a:ea typeface="黑体" panose="02010609060101010101" pitchFamily="49" charset="-122"/>
              </a:rPr>
              <a:t>；</a:t>
            </a:r>
            <a:endParaRPr lang="zh-CN" altLang="en-US" sz="2000" dirty="0">
              <a:ea typeface="黑体" panose="02010609060101010101" pitchFamily="49" charset="-122"/>
            </a:endParaRPr>
          </a:p>
        </p:txBody>
      </p:sp>
      <p:sp>
        <p:nvSpPr>
          <p:cNvPr id="922639" name="AutoShape 15"/>
          <p:cNvSpPr/>
          <p:nvPr/>
        </p:nvSpPr>
        <p:spPr>
          <a:xfrm>
            <a:off x="5562600" y="4648200"/>
            <a:ext cx="228600" cy="914400"/>
          </a:xfrm>
          <a:prstGeom prst="leftBrace">
            <a:avLst>
              <a:gd name="adj1" fmla="val 33333"/>
              <a:gd name="adj2" fmla="val 50000"/>
            </a:avLst>
          </a:prstGeom>
          <a:noFill/>
          <a:ln w="50800" cap="flat" cmpd="sng">
            <a:solidFill>
              <a:srgbClr val="008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22640" name="Line 16"/>
          <p:cNvSpPr/>
          <p:nvPr/>
        </p:nvSpPr>
        <p:spPr>
          <a:xfrm>
            <a:off x="4038600" y="5181600"/>
            <a:ext cx="1371600" cy="0"/>
          </a:xfrm>
          <a:prstGeom prst="line">
            <a:avLst/>
          </a:prstGeom>
          <a:ln w="47625" cap="flat" cmpd="sng">
            <a:solidFill>
              <a:srgbClr val="99CC00"/>
            </a:solidFill>
            <a:prstDash val="solid"/>
            <a:headEnd type="none" w="med" len="med"/>
            <a:tailEnd type="triangle" w="med" len="med"/>
          </a:ln>
        </p:spPr>
      </p:sp>
      <p:sp>
        <p:nvSpPr>
          <p:cNvPr id="922641" name="Line 17"/>
          <p:cNvSpPr/>
          <p:nvPr/>
        </p:nvSpPr>
        <p:spPr>
          <a:xfrm flipV="1">
            <a:off x="3962400" y="5334000"/>
            <a:ext cx="1219200" cy="457200"/>
          </a:xfrm>
          <a:prstGeom prst="line">
            <a:avLst/>
          </a:prstGeom>
          <a:ln w="50800" cap="flat" cmpd="sng">
            <a:solidFill>
              <a:srgbClr val="99CC00"/>
            </a:solidFill>
            <a:prstDash val="solid"/>
            <a:headEnd type="none" w="med" len="med"/>
            <a:tailEnd type="triangle" w="med" len="med"/>
          </a:ln>
        </p:spPr>
      </p:sp>
      <p:sp>
        <p:nvSpPr>
          <p:cNvPr id="922642" name="Line 18"/>
          <p:cNvSpPr/>
          <p:nvPr/>
        </p:nvSpPr>
        <p:spPr>
          <a:xfrm>
            <a:off x="5181600" y="6248400"/>
            <a:ext cx="685800" cy="0"/>
          </a:xfrm>
          <a:prstGeom prst="line">
            <a:avLst/>
          </a:prstGeom>
          <a:ln w="50800" cap="flat" cmpd="sng">
            <a:solidFill>
              <a:srgbClr val="99CC00"/>
            </a:solidFill>
            <a:prstDash val="solid"/>
            <a:headEnd type="none" w="med" len="med"/>
            <a:tailEnd type="triangle" w="med" len="med"/>
          </a:ln>
        </p:spPr>
      </p:sp>
      <p:sp>
        <p:nvSpPr>
          <p:cNvPr id="922643" name="Text Box 19"/>
          <p:cNvSpPr txBox="1"/>
          <p:nvPr/>
        </p:nvSpPr>
        <p:spPr>
          <a:xfrm>
            <a:off x="5867400" y="4495800"/>
            <a:ext cx="2740025" cy="112712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accent1"/>
                </a:solidFill>
                <a:ea typeface="黑体" panose="02010609060101010101" pitchFamily="49" charset="-122"/>
              </a:rPr>
              <a:t>保护作用</a:t>
            </a:r>
            <a:endParaRPr lang="zh-CN" altLang="en-US" sz="2400" b="1" dirty="0">
              <a:solidFill>
                <a:schemeClr val="accent1"/>
              </a:solidFill>
              <a:ea typeface="黑体" panose="02010609060101010101" pitchFamily="49" charset="-122"/>
            </a:endParaRPr>
          </a:p>
          <a:p>
            <a:pPr marL="0" lvl="0" indent="0">
              <a:spcBef>
                <a:spcPct val="0"/>
              </a:spcBef>
              <a:buNone/>
            </a:pPr>
            <a:r>
              <a:rPr lang="zh-CN" altLang="en-US" sz="2400" b="1" dirty="0">
                <a:solidFill>
                  <a:schemeClr val="accent1"/>
                </a:solidFill>
                <a:ea typeface="黑体" panose="02010609060101010101" pitchFamily="49" charset="-122"/>
              </a:rPr>
              <a:t>启动感染</a:t>
            </a:r>
            <a:endParaRPr lang="zh-CN" altLang="en-US" sz="2400" b="1" dirty="0">
              <a:solidFill>
                <a:schemeClr val="accent1"/>
              </a:solidFill>
              <a:ea typeface="黑体" panose="02010609060101010101" pitchFamily="49" charset="-122"/>
            </a:endParaRPr>
          </a:p>
          <a:p>
            <a:pPr marL="0" lvl="0" indent="0">
              <a:spcBef>
                <a:spcPct val="0"/>
              </a:spcBef>
              <a:buNone/>
            </a:pPr>
            <a:r>
              <a:rPr lang="zh-CN" altLang="en-US" sz="2000" b="1" dirty="0">
                <a:solidFill>
                  <a:srgbClr val="FFFFCC"/>
                </a:solidFill>
                <a:ea typeface="黑体" panose="02010609060101010101" pitchFamily="49" charset="-122"/>
              </a:rPr>
              <a:t>（决定感染的特异性）</a:t>
            </a:r>
            <a:endParaRPr lang="zh-CN" altLang="en-US" sz="24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922635"/>
                                        </p:tgtEl>
                                        <p:attrNameLst>
                                          <p:attrName>style.visibility</p:attrName>
                                        </p:attrNameLst>
                                      </p:cBhvr>
                                      <p:to>
                                        <p:strVal val="visible"/>
                                      </p:to>
                                    </p:set>
                                    <p:animEffect transition="in" filter="strips(downLeft)">
                                      <p:cBhvr>
                                        <p:cTn id="7" dur="500"/>
                                        <p:tgtEl>
                                          <p:spTgt spid="922635"/>
                                        </p:tgtEl>
                                      </p:cBhvr>
                                    </p:animEffect>
                                  </p:childTnLst>
                                </p:cTn>
                              </p:par>
                              <p:par>
                                <p:cTn id="8" presetID="1" presetClass="entr" presetSubtype="0" fill="hold" grpId="0" nodeType="withEffect">
                                  <p:stCondLst>
                                    <p:cond delay="0"/>
                                  </p:stCondLst>
                                  <p:childTnLst>
                                    <p:set>
                                      <p:cBhvr>
                                        <p:cTn id="9" dur="1" fill="hold">
                                          <p:stCondLst>
                                            <p:cond delay="0"/>
                                          </p:stCondLst>
                                        </p:cTn>
                                        <p:tgtEl>
                                          <p:spTgt spid="92263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2" presetClass="entr" presetSubtype="8" fill="hold" nodeType="clickEffect">
                                  <p:stCondLst>
                                    <p:cond delay="0"/>
                                  </p:stCondLst>
                                  <p:childTnLst>
                                    <p:set>
                                      <p:cBhvr>
                                        <p:cTn id="13" dur="1" fill="hold">
                                          <p:stCondLst>
                                            <p:cond delay="0"/>
                                          </p:stCondLst>
                                        </p:cTn>
                                        <p:tgtEl>
                                          <p:spTgt spid="922640"/>
                                        </p:tgtEl>
                                        <p:attrNameLst>
                                          <p:attrName>style.visibility</p:attrName>
                                        </p:attrNameLst>
                                      </p:cBhvr>
                                      <p:to>
                                        <p:strVal val="visible"/>
                                      </p:to>
                                    </p:set>
                                    <p:anim calcmode="lin" valueType="num">
                                      <p:cBhvr additive="base">
                                        <p:cTn id="14" dur="500" fill="hold"/>
                                        <p:tgtEl>
                                          <p:spTgt spid="922640"/>
                                        </p:tgtEl>
                                        <p:attrNameLst>
                                          <p:attrName>ppt_x</p:attrName>
                                        </p:attrNameLst>
                                      </p:cBhvr>
                                      <p:tavLst>
                                        <p:tav tm="0">
                                          <p:val>
                                            <p:strVal val="0-#ppt_w/2"/>
                                          </p:val>
                                        </p:tav>
                                        <p:tav tm="100000">
                                          <p:val>
                                            <p:strVal val="#ppt_x"/>
                                          </p:val>
                                        </p:tav>
                                      </p:tavLst>
                                    </p:anim>
                                    <p:anim calcmode="lin" valueType="num">
                                      <p:cBhvr additive="base">
                                        <p:cTn id="15" dur="500" fill="hold"/>
                                        <p:tgtEl>
                                          <p:spTgt spid="922640"/>
                                        </p:tgtEl>
                                        <p:attrNameLst>
                                          <p:attrName>ppt_y</p:attrName>
                                        </p:attrNameLst>
                                      </p:cBhvr>
                                      <p:tavLst>
                                        <p:tav tm="0">
                                          <p:val>
                                            <p:strVal val="#ppt_y"/>
                                          </p:val>
                                        </p:tav>
                                        <p:tav tm="100000">
                                          <p:val>
                                            <p:strVal val="#ppt_y"/>
                                          </p:val>
                                        </p:tav>
                                      </p:tavLst>
                                    </p:anim>
                                  </p:childTnLst>
                                </p:cTn>
                              </p:par>
                            </p:childTnLst>
                          </p:cTn>
                        </p:par>
                        <p:par>
                          <p:cTn id="16" fill="hold">
                            <p:stCondLst>
                              <p:cond delay="500"/>
                            </p:stCondLst>
                            <p:childTnLst>
                              <p:par>
                                <p:cTn id="17" presetID="2" presetClass="entr" presetSubtype="12" fill="hold" nodeType="afterEffect">
                                  <p:stCondLst>
                                    <p:cond delay="0"/>
                                  </p:stCondLst>
                                  <p:childTnLst>
                                    <p:set>
                                      <p:cBhvr>
                                        <p:cTn id="18" dur="1" fill="hold">
                                          <p:stCondLst>
                                            <p:cond delay="0"/>
                                          </p:stCondLst>
                                        </p:cTn>
                                        <p:tgtEl>
                                          <p:spTgt spid="922641"/>
                                        </p:tgtEl>
                                        <p:attrNameLst>
                                          <p:attrName>style.visibility</p:attrName>
                                        </p:attrNameLst>
                                      </p:cBhvr>
                                      <p:to>
                                        <p:strVal val="visible"/>
                                      </p:to>
                                    </p:set>
                                    <p:anim calcmode="lin" valueType="num">
                                      <p:cBhvr additive="base">
                                        <p:cTn id="19" dur="500" fill="hold"/>
                                        <p:tgtEl>
                                          <p:spTgt spid="922641"/>
                                        </p:tgtEl>
                                        <p:attrNameLst>
                                          <p:attrName>ppt_x</p:attrName>
                                        </p:attrNameLst>
                                      </p:cBhvr>
                                      <p:tavLst>
                                        <p:tav tm="0">
                                          <p:val>
                                            <p:strVal val="0-#ppt_w/2"/>
                                          </p:val>
                                        </p:tav>
                                        <p:tav tm="100000">
                                          <p:val>
                                            <p:strVal val="#ppt_x"/>
                                          </p:val>
                                        </p:tav>
                                      </p:tavLst>
                                    </p:anim>
                                    <p:anim calcmode="lin" valueType="num">
                                      <p:cBhvr additive="base">
                                        <p:cTn id="20" dur="500" fill="hold"/>
                                        <p:tgtEl>
                                          <p:spTgt spid="922641"/>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2" presetClass="entr" presetSubtype="1" fill="hold" grpId="0" nodeType="afterEffect">
                                  <p:stCondLst>
                                    <p:cond delay="0"/>
                                  </p:stCondLst>
                                  <p:childTnLst>
                                    <p:set>
                                      <p:cBhvr>
                                        <p:cTn id="23" dur="1" fill="hold">
                                          <p:stCondLst>
                                            <p:cond delay="0"/>
                                          </p:stCondLst>
                                        </p:cTn>
                                        <p:tgtEl>
                                          <p:spTgt spid="922639"/>
                                        </p:tgtEl>
                                        <p:attrNameLst>
                                          <p:attrName>style.visibility</p:attrName>
                                        </p:attrNameLst>
                                      </p:cBhvr>
                                      <p:to>
                                        <p:strVal val="visible"/>
                                      </p:to>
                                    </p:set>
                                    <p:anim calcmode="lin" valueType="num">
                                      <p:cBhvr additive="base">
                                        <p:cTn id="24" dur="500" fill="hold"/>
                                        <p:tgtEl>
                                          <p:spTgt spid="922639"/>
                                        </p:tgtEl>
                                        <p:attrNameLst>
                                          <p:attrName>ppt_x</p:attrName>
                                        </p:attrNameLst>
                                      </p:cBhvr>
                                      <p:tavLst>
                                        <p:tav tm="0">
                                          <p:val>
                                            <p:strVal val="#ppt_x"/>
                                          </p:val>
                                        </p:tav>
                                        <p:tav tm="100000">
                                          <p:val>
                                            <p:strVal val="#ppt_x"/>
                                          </p:val>
                                        </p:tav>
                                      </p:tavLst>
                                    </p:anim>
                                    <p:anim calcmode="lin" valueType="num">
                                      <p:cBhvr additive="base">
                                        <p:cTn id="25" dur="500" fill="hold"/>
                                        <p:tgtEl>
                                          <p:spTgt spid="922639"/>
                                        </p:tgtEl>
                                        <p:attrNameLst>
                                          <p:attrName>ppt_y</p:attrName>
                                        </p:attrNameLst>
                                      </p:cBhvr>
                                      <p:tavLst>
                                        <p:tav tm="0">
                                          <p:val>
                                            <p:strVal val="0-#ppt_h/2"/>
                                          </p:val>
                                        </p:tav>
                                        <p:tav tm="100000">
                                          <p:val>
                                            <p:strVal val="#ppt_y"/>
                                          </p:val>
                                        </p:tav>
                                      </p:tavLst>
                                    </p:anim>
                                  </p:childTnLst>
                                </p:cTn>
                              </p:par>
                            </p:childTnLst>
                          </p:cTn>
                        </p:par>
                        <p:par>
                          <p:cTn id="26" fill="hold">
                            <p:stCondLst>
                              <p:cond delay="1500"/>
                            </p:stCondLst>
                            <p:childTnLst>
                              <p:par>
                                <p:cTn id="27" presetID="2" presetClass="entr" presetSubtype="12" fill="hold" grpId="0" nodeType="afterEffect">
                                  <p:stCondLst>
                                    <p:cond delay="0"/>
                                  </p:stCondLst>
                                  <p:childTnLst>
                                    <p:set>
                                      <p:cBhvr>
                                        <p:cTn id="28" dur="1" fill="hold">
                                          <p:stCondLst>
                                            <p:cond delay="0"/>
                                          </p:stCondLst>
                                        </p:cTn>
                                        <p:tgtEl>
                                          <p:spTgt spid="922643"/>
                                        </p:tgtEl>
                                        <p:attrNameLst>
                                          <p:attrName>style.visibility</p:attrName>
                                        </p:attrNameLst>
                                      </p:cBhvr>
                                      <p:to>
                                        <p:strVal val="visible"/>
                                      </p:to>
                                    </p:set>
                                    <p:anim calcmode="lin" valueType="num">
                                      <p:cBhvr additive="base">
                                        <p:cTn id="29" dur="500" fill="hold"/>
                                        <p:tgtEl>
                                          <p:spTgt spid="922643"/>
                                        </p:tgtEl>
                                        <p:attrNameLst>
                                          <p:attrName>ppt_x</p:attrName>
                                        </p:attrNameLst>
                                      </p:cBhvr>
                                      <p:tavLst>
                                        <p:tav tm="0">
                                          <p:val>
                                            <p:strVal val="0-#ppt_w/2"/>
                                          </p:val>
                                        </p:tav>
                                        <p:tav tm="100000">
                                          <p:val>
                                            <p:strVal val="#ppt_x"/>
                                          </p:val>
                                        </p:tav>
                                      </p:tavLst>
                                    </p:anim>
                                    <p:anim calcmode="lin" valueType="num">
                                      <p:cBhvr additive="base">
                                        <p:cTn id="30" dur="500" fill="hold"/>
                                        <p:tgtEl>
                                          <p:spTgt spid="922643"/>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922642"/>
                                        </p:tgtEl>
                                        <p:attrNameLst>
                                          <p:attrName>style.visibility</p:attrName>
                                        </p:attrNameLst>
                                      </p:cBhvr>
                                      <p:to>
                                        <p:strVal val="visible"/>
                                      </p:to>
                                    </p:set>
                                    <p:anim calcmode="lin" valueType="num">
                                      <p:cBhvr additive="base">
                                        <p:cTn id="35" dur="500" fill="hold"/>
                                        <p:tgtEl>
                                          <p:spTgt spid="922642"/>
                                        </p:tgtEl>
                                        <p:attrNameLst>
                                          <p:attrName>ppt_x</p:attrName>
                                        </p:attrNameLst>
                                      </p:cBhvr>
                                      <p:tavLst>
                                        <p:tav tm="0">
                                          <p:val>
                                            <p:strVal val="#ppt_x"/>
                                          </p:val>
                                        </p:tav>
                                        <p:tav tm="100000">
                                          <p:val>
                                            <p:strVal val="#ppt_x"/>
                                          </p:val>
                                        </p:tav>
                                      </p:tavLst>
                                    </p:anim>
                                    <p:anim calcmode="lin" valueType="num">
                                      <p:cBhvr additive="base">
                                        <p:cTn id="36" dur="500" fill="hold"/>
                                        <p:tgtEl>
                                          <p:spTgt spid="922642"/>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 presetClass="entr" presetSubtype="12" fill="hold" grpId="0" nodeType="afterEffect">
                                  <p:stCondLst>
                                    <p:cond delay="0"/>
                                  </p:stCondLst>
                                  <p:childTnLst>
                                    <p:set>
                                      <p:cBhvr>
                                        <p:cTn id="39" dur="1" fill="hold">
                                          <p:stCondLst>
                                            <p:cond delay="0"/>
                                          </p:stCondLst>
                                        </p:cTn>
                                        <p:tgtEl>
                                          <p:spTgt spid="922638"/>
                                        </p:tgtEl>
                                        <p:attrNameLst>
                                          <p:attrName>style.visibility</p:attrName>
                                        </p:attrNameLst>
                                      </p:cBhvr>
                                      <p:to>
                                        <p:strVal val="visible"/>
                                      </p:to>
                                    </p:set>
                                    <p:anim calcmode="lin" valueType="num">
                                      <p:cBhvr additive="base">
                                        <p:cTn id="40" dur="500" fill="hold"/>
                                        <p:tgtEl>
                                          <p:spTgt spid="922638"/>
                                        </p:tgtEl>
                                        <p:attrNameLst>
                                          <p:attrName>ppt_x</p:attrName>
                                        </p:attrNameLst>
                                      </p:cBhvr>
                                      <p:tavLst>
                                        <p:tav tm="0">
                                          <p:val>
                                            <p:strVal val="0-#ppt_w/2"/>
                                          </p:val>
                                        </p:tav>
                                        <p:tav tm="100000">
                                          <p:val>
                                            <p:strVal val="#ppt_x"/>
                                          </p:val>
                                        </p:tav>
                                      </p:tavLst>
                                    </p:anim>
                                    <p:anim calcmode="lin" valueType="num">
                                      <p:cBhvr additive="base">
                                        <p:cTn id="41" dur="500" fill="hold"/>
                                        <p:tgtEl>
                                          <p:spTgt spid="9226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35" grpId="0" animBg="1"/>
      <p:bldP spid="922637" grpId="0" animBg="1"/>
      <p:bldP spid="922638" grpId="0"/>
      <p:bldP spid="922639" grpId="0" animBg="1"/>
      <p:bldP spid="92264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7042" name="图片 1"/>
          <p:cNvPicPr>
            <a:picLocks noChangeAspect="1"/>
          </p:cNvPicPr>
          <p:nvPr/>
        </p:nvPicPr>
        <p:blipFill>
          <a:blip r:embed="rId1"/>
          <a:stretch>
            <a:fillRect/>
          </a:stretch>
        </p:blipFill>
        <p:spPr>
          <a:xfrm>
            <a:off x="0" y="981075"/>
            <a:ext cx="9144000" cy="1722438"/>
          </a:xfrm>
          <a:prstGeom prst="rect">
            <a:avLst/>
          </a:prstGeom>
          <a:noFill/>
          <a:ln w="9525">
            <a:noFill/>
          </a:ln>
        </p:spPr>
      </p:pic>
      <p:sp>
        <p:nvSpPr>
          <p:cNvPr id="87043" name="文本框 2"/>
          <p:cNvSpPr txBox="1"/>
          <p:nvPr/>
        </p:nvSpPr>
        <p:spPr>
          <a:xfrm>
            <a:off x="250825" y="260350"/>
            <a:ext cx="8256588"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FF00"/>
                </a:solidFill>
              </a:rPr>
              <a:t>大肠杆菌</a:t>
            </a:r>
            <a:r>
              <a:rPr lang="en-US" altLang="zh-CN" sz="2800" b="1" dirty="0">
                <a:solidFill>
                  <a:srgbClr val="FFFF00"/>
                </a:solidFill>
              </a:rPr>
              <a:t>MS2</a:t>
            </a:r>
            <a:r>
              <a:rPr lang="zh-CN" altLang="en-US" sz="2800" b="1" dirty="0">
                <a:solidFill>
                  <a:srgbClr val="FFFF00"/>
                </a:solidFill>
              </a:rPr>
              <a:t>噬菌体</a:t>
            </a:r>
            <a:r>
              <a:rPr lang="en-US" altLang="zh-CN" sz="2800" b="1" dirty="0">
                <a:solidFill>
                  <a:srgbClr val="FFFF00"/>
                </a:solidFill>
              </a:rPr>
              <a:t>-</a:t>
            </a:r>
            <a:r>
              <a:rPr lang="zh-CN" altLang="en-US" sz="2800" dirty="0"/>
              <a:t>二十面体的单链正义</a:t>
            </a:r>
            <a:r>
              <a:rPr lang="en-US" altLang="zh-CN" sz="2800" dirty="0"/>
              <a:t>RNA</a:t>
            </a:r>
            <a:r>
              <a:rPr lang="zh-CN" altLang="en-US" sz="2800" dirty="0"/>
              <a:t>病毒</a:t>
            </a:r>
            <a:endParaRPr lang="zh-CN" altLang="en-US" sz="2800" b="1" dirty="0">
              <a:solidFill>
                <a:srgbClr val="FFFF00"/>
              </a:solidFill>
            </a:endParaRPr>
          </a:p>
        </p:txBody>
      </p:sp>
      <p:sp>
        <p:nvSpPr>
          <p:cNvPr id="87044" name="文本框 3"/>
          <p:cNvSpPr txBox="1"/>
          <p:nvPr/>
        </p:nvSpPr>
        <p:spPr>
          <a:xfrm>
            <a:off x="395288" y="2924175"/>
            <a:ext cx="8353425" cy="3048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t>MS2</a:t>
            </a:r>
            <a:r>
              <a:rPr lang="zh-CN" altLang="en-US" sz="2400" b="1" dirty="0"/>
              <a:t>基因组是已知的最小基因组之一，由</a:t>
            </a:r>
            <a:r>
              <a:rPr lang="en-US" altLang="zh-CN" sz="2400" b="1" dirty="0"/>
              <a:t>3569</a:t>
            </a:r>
            <a:r>
              <a:rPr lang="zh-CN" altLang="en-US" sz="2400" b="1" dirty="0"/>
              <a:t>个单链</a:t>
            </a:r>
            <a:r>
              <a:rPr lang="en-US" altLang="zh-CN" sz="2400" b="1" dirty="0"/>
              <a:t>RNA</a:t>
            </a:r>
            <a:r>
              <a:rPr lang="zh-CN" altLang="en-US" sz="2400" b="1" dirty="0"/>
              <a:t>核苷酸组成。</a:t>
            </a:r>
            <a:endParaRPr lang="en-US" altLang="zh-CN" sz="2400" b="1" dirty="0"/>
          </a:p>
          <a:p>
            <a:pPr marL="0" lvl="0" indent="0">
              <a:spcBef>
                <a:spcPct val="0"/>
              </a:spcBef>
              <a:buNone/>
            </a:pPr>
            <a:r>
              <a:rPr lang="zh-CN" altLang="en-US" sz="2400" b="1" dirty="0"/>
              <a:t>它仅编码四种蛋白：成熟蛋白（</a:t>
            </a:r>
            <a:r>
              <a:rPr lang="en-US" altLang="zh-CN" sz="2400" b="1" dirty="0"/>
              <a:t>A-protein</a:t>
            </a:r>
            <a:r>
              <a:rPr lang="zh-CN" altLang="en-US" sz="2400" b="1" dirty="0"/>
              <a:t>）、外壳蛋白（</a:t>
            </a:r>
            <a:r>
              <a:rPr lang="en-US" altLang="zh-CN" sz="2400" b="1" dirty="0"/>
              <a:t>coat protein</a:t>
            </a:r>
            <a:r>
              <a:rPr lang="zh-CN" altLang="en-US" sz="2400" b="1" dirty="0"/>
              <a:t>）、裂解蛋白（</a:t>
            </a:r>
            <a:r>
              <a:rPr lang="en-US" altLang="zh-CN" sz="2400" b="1" dirty="0"/>
              <a:t>lyase</a:t>
            </a:r>
            <a:r>
              <a:rPr lang="zh-CN" altLang="en-US" sz="2400" b="1" dirty="0"/>
              <a:t>）和复制酶蛋白（</a:t>
            </a:r>
            <a:r>
              <a:rPr lang="en-US" altLang="zh-CN" sz="2400" b="1" dirty="0"/>
              <a:t>replicase</a:t>
            </a:r>
            <a:r>
              <a:rPr lang="zh-CN" altLang="en-US" sz="2400" b="1" dirty="0"/>
              <a:t>）。前两个是结构蛋白，后两个是非结构蛋白。</a:t>
            </a:r>
            <a:endParaRPr lang="en-US" altLang="zh-CN" sz="2400" b="1" dirty="0"/>
          </a:p>
          <a:p>
            <a:pPr marL="0" lvl="0" indent="0">
              <a:spcBef>
                <a:spcPct val="0"/>
              </a:spcBef>
              <a:buNone/>
            </a:pPr>
            <a:endParaRPr lang="en-US" altLang="zh-CN" sz="2400" b="1" dirty="0"/>
          </a:p>
          <a:p>
            <a:pPr marL="0" lvl="0" indent="0">
              <a:spcBef>
                <a:spcPct val="0"/>
              </a:spcBef>
              <a:buNone/>
            </a:pPr>
            <a:r>
              <a:rPr lang="zh-CN" altLang="en-US" sz="2400" b="1" dirty="0"/>
              <a:t>编码裂解蛋白的基因与上游外壳蛋白基因的</a:t>
            </a:r>
            <a:r>
              <a:rPr lang="en-US" altLang="zh-CN" sz="2400" b="1" dirty="0"/>
              <a:t>3’</a:t>
            </a:r>
            <a:r>
              <a:rPr lang="zh-CN" altLang="en-US" sz="2400" b="1" dirty="0"/>
              <a:t>末端和下游复制酶基因的</a:t>
            </a:r>
            <a:r>
              <a:rPr lang="en-US" altLang="zh-CN" sz="2400" b="1" dirty="0"/>
              <a:t>5’</a:t>
            </a:r>
            <a:r>
              <a:rPr lang="zh-CN" altLang="en-US" sz="2400" b="1" dirty="0"/>
              <a:t>末端都重叠，是重叠基因的第一个已知实例。</a:t>
            </a:r>
            <a:endParaRPr lang="zh-CN" altLang="en-US" sz="2400" b="1"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Text Box 2"/>
          <p:cNvSpPr txBox="1"/>
          <p:nvPr/>
        </p:nvSpPr>
        <p:spPr>
          <a:xfrm>
            <a:off x="2555875" y="2636838"/>
            <a:ext cx="409733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49" charset="-122"/>
              </a:rPr>
              <a:t>第三部分  病毒的复制</a:t>
            </a:r>
            <a:endParaRPr lang="zh-CN" altLang="en-US" sz="2400" dirty="0">
              <a:ea typeface="黑体" panose="02010609060101010101" pitchFamily="49" charset="-122"/>
            </a:endParaRPr>
          </a:p>
        </p:txBody>
      </p:sp>
      <p:sp>
        <p:nvSpPr>
          <p:cNvPr id="88067" name="Text Box 3"/>
          <p:cNvSpPr txBox="1"/>
          <p:nvPr/>
        </p:nvSpPr>
        <p:spPr>
          <a:xfrm>
            <a:off x="1908175" y="4292600"/>
            <a:ext cx="53657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病毒的复制（繁殖）的基本特点和过程</a:t>
            </a:r>
            <a:endParaRPr lang="zh-CN" altLang="en-US" sz="1600" dirty="0">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Text Box 2"/>
          <p:cNvSpPr txBox="1"/>
          <p:nvPr/>
        </p:nvSpPr>
        <p:spPr>
          <a:xfrm>
            <a:off x="3124200" y="0"/>
            <a:ext cx="312261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第三部分  病毒的复制</a:t>
            </a:r>
            <a:endParaRPr lang="zh-CN" altLang="en-US" sz="2400" b="1" dirty="0">
              <a:ea typeface="黑体" panose="02010609060101010101" pitchFamily="49" charset="-122"/>
            </a:endParaRPr>
          </a:p>
        </p:txBody>
      </p:sp>
      <p:sp>
        <p:nvSpPr>
          <p:cNvPr id="90115" name="Text Box 3"/>
          <p:cNvSpPr txBox="1"/>
          <p:nvPr/>
        </p:nvSpPr>
        <p:spPr>
          <a:xfrm>
            <a:off x="6496050" y="0"/>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00FF00"/>
                </a:solidFill>
                <a:ea typeface="黑体" panose="02010609060101010101" pitchFamily="49" charset="-122"/>
              </a:rPr>
              <a:t>（参见</a:t>
            </a:r>
            <a:r>
              <a:rPr lang="en-US" altLang="zh-CN" b="1" dirty="0">
                <a:solidFill>
                  <a:srgbClr val="00FF00"/>
                </a:solidFill>
                <a:ea typeface="黑体" panose="02010609060101010101" pitchFamily="49" charset="-122"/>
              </a:rPr>
              <a:t>P164）</a:t>
            </a:r>
            <a:endParaRPr lang="en-US" altLang="zh-CN" sz="2800" dirty="0">
              <a:solidFill>
                <a:srgbClr val="00FF00"/>
              </a:solidFill>
              <a:ea typeface="黑体" panose="02010609060101010101" pitchFamily="49" charset="-122"/>
            </a:endParaRPr>
          </a:p>
        </p:txBody>
      </p:sp>
      <p:sp>
        <p:nvSpPr>
          <p:cNvPr id="90116" name="Text Box 4"/>
          <p:cNvSpPr txBox="1"/>
          <p:nvPr/>
        </p:nvSpPr>
        <p:spPr>
          <a:xfrm>
            <a:off x="0" y="557213"/>
            <a:ext cx="4264025"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folHlink"/>
                </a:solidFill>
                <a:ea typeface="黑体" panose="02010609060101010101" pitchFamily="49" charset="-122"/>
              </a:rPr>
              <a:t>病毒生长繁殖的特点：</a:t>
            </a:r>
            <a:endParaRPr lang="zh-CN" altLang="en-US" sz="2000" b="1" dirty="0">
              <a:ea typeface="黑体" panose="02010609060101010101" pitchFamily="49" charset="-122"/>
            </a:endParaRPr>
          </a:p>
        </p:txBody>
      </p:sp>
      <p:sp>
        <p:nvSpPr>
          <p:cNvPr id="90117" name="Rectangle 5"/>
          <p:cNvSpPr/>
          <p:nvPr/>
        </p:nvSpPr>
        <p:spPr>
          <a:xfrm>
            <a:off x="4191000" y="685800"/>
            <a:ext cx="4084638" cy="34607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600" b="1" dirty="0">
                <a:ea typeface="黑体" panose="02010609060101010101" pitchFamily="49" charset="-122"/>
              </a:rPr>
              <a:t>严格细胞内寄生物，只能在活细胞内繁殖。</a:t>
            </a:r>
            <a:endParaRPr lang="zh-CN" altLang="en-US" sz="2000" dirty="0">
              <a:ea typeface="黑体" panose="02010609060101010101" pitchFamily="49" charset="-122"/>
            </a:endParaRPr>
          </a:p>
        </p:txBody>
      </p:sp>
      <p:sp>
        <p:nvSpPr>
          <p:cNvPr id="90118" name="Text Box 6"/>
          <p:cNvSpPr txBox="1"/>
          <p:nvPr/>
        </p:nvSpPr>
        <p:spPr>
          <a:xfrm>
            <a:off x="0" y="3200400"/>
            <a:ext cx="806450" cy="466725"/>
          </a:xfrm>
          <a:prstGeom prst="rect">
            <a:avLst/>
          </a:prstGeom>
          <a:solidFill>
            <a:srgbClr val="0000FF"/>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毒粒</a:t>
            </a:r>
            <a:endParaRPr lang="zh-CN" altLang="en-US" sz="2800" dirty="0">
              <a:ea typeface="黑体" panose="02010609060101010101" pitchFamily="49" charset="-122"/>
            </a:endParaRPr>
          </a:p>
        </p:txBody>
      </p:sp>
      <p:sp>
        <p:nvSpPr>
          <p:cNvPr id="90119" name="AutoShape 7"/>
          <p:cNvSpPr/>
          <p:nvPr/>
        </p:nvSpPr>
        <p:spPr>
          <a:xfrm>
            <a:off x="914400" y="3352800"/>
            <a:ext cx="381000" cy="146050"/>
          </a:xfrm>
          <a:prstGeom prst="rightArrow">
            <a:avLst>
              <a:gd name="adj1" fmla="val 50000"/>
              <a:gd name="adj2" fmla="val 65217"/>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0120" name="Text Box 8"/>
          <p:cNvSpPr txBox="1"/>
          <p:nvPr/>
        </p:nvSpPr>
        <p:spPr>
          <a:xfrm>
            <a:off x="1371600" y="3190875"/>
            <a:ext cx="1419225" cy="466725"/>
          </a:xfrm>
          <a:prstGeom prst="rect">
            <a:avLst/>
          </a:prstGeom>
          <a:solidFill>
            <a:srgbClr val="FF0000"/>
          </a:solidFill>
          <a:ln w="9525" cap="flat" cmpd="sng">
            <a:solidFill>
              <a:schemeClr val="tx2"/>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宿主细胞</a:t>
            </a:r>
            <a:endParaRPr lang="zh-CN" altLang="en-US" sz="2800" dirty="0">
              <a:ea typeface="黑体" panose="02010609060101010101" pitchFamily="49" charset="-122"/>
            </a:endParaRPr>
          </a:p>
        </p:txBody>
      </p:sp>
      <p:sp>
        <p:nvSpPr>
          <p:cNvPr id="90121" name="AutoShape 9"/>
          <p:cNvSpPr/>
          <p:nvPr/>
        </p:nvSpPr>
        <p:spPr>
          <a:xfrm>
            <a:off x="2819400" y="3352800"/>
            <a:ext cx="381000" cy="152400"/>
          </a:xfrm>
          <a:prstGeom prst="rightArrow">
            <a:avLst>
              <a:gd name="adj1" fmla="val 50000"/>
              <a:gd name="adj2" fmla="val 62500"/>
            </a:avLst>
          </a:prstGeom>
          <a:solidFill>
            <a:srgbClr val="00FF00"/>
          </a:solid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0122" name="Text Box 10"/>
          <p:cNvSpPr txBox="1"/>
          <p:nvPr/>
        </p:nvSpPr>
        <p:spPr>
          <a:xfrm>
            <a:off x="3200400" y="3124200"/>
            <a:ext cx="32480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有繁殖性的病毒基因组</a:t>
            </a:r>
            <a:endParaRPr lang="zh-CN" altLang="en-US" sz="2400" dirty="0">
              <a:solidFill>
                <a:schemeClr val="folHlink"/>
              </a:solidFill>
              <a:ea typeface="黑体" panose="02010609060101010101" pitchFamily="49" charset="-122"/>
            </a:endParaRPr>
          </a:p>
        </p:txBody>
      </p:sp>
      <p:sp>
        <p:nvSpPr>
          <p:cNvPr id="90123" name="AutoShape 11"/>
          <p:cNvSpPr/>
          <p:nvPr/>
        </p:nvSpPr>
        <p:spPr>
          <a:xfrm>
            <a:off x="8305800" y="3657600"/>
            <a:ext cx="228600" cy="304800"/>
          </a:xfrm>
          <a:prstGeom prst="curvedLeftArrow">
            <a:avLst>
              <a:gd name="adj1" fmla="val 26666"/>
              <a:gd name="adj2" fmla="val 53333"/>
              <a:gd name="adj3" fmla="val 33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0124" name="Rectangle 12"/>
          <p:cNvSpPr/>
          <p:nvPr/>
        </p:nvSpPr>
        <p:spPr>
          <a:xfrm>
            <a:off x="6410325" y="3124200"/>
            <a:ext cx="2749550" cy="406400"/>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solidFill>
                  <a:schemeClr val="tx2"/>
                </a:solidFill>
                <a:ea typeface="黑体" panose="02010609060101010101" pitchFamily="49" charset="-122"/>
              </a:rPr>
              <a:t>具有感染性的毒粒消失</a:t>
            </a:r>
            <a:endParaRPr lang="zh-CN" altLang="en-US" sz="2400" dirty="0">
              <a:solidFill>
                <a:schemeClr val="tx2"/>
              </a:solidFill>
              <a:ea typeface="黑体" panose="02010609060101010101" pitchFamily="49" charset="-122"/>
            </a:endParaRPr>
          </a:p>
        </p:txBody>
      </p:sp>
      <p:sp>
        <p:nvSpPr>
          <p:cNvPr id="90125" name="Text Box 13"/>
          <p:cNvSpPr txBox="1"/>
          <p:nvPr/>
        </p:nvSpPr>
        <p:spPr>
          <a:xfrm>
            <a:off x="5410200" y="4114800"/>
            <a:ext cx="3257550" cy="466725"/>
          </a:xfrm>
          <a:prstGeom prst="rect">
            <a:avLst/>
          </a:prstGeom>
          <a:solidFill>
            <a:srgbClr val="FF0000"/>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病毒基因组复制、表达</a:t>
            </a:r>
            <a:endParaRPr lang="zh-CN" altLang="en-US" sz="2400" dirty="0">
              <a:ea typeface="黑体" panose="02010609060101010101" pitchFamily="49" charset="-122"/>
            </a:endParaRPr>
          </a:p>
        </p:txBody>
      </p:sp>
      <p:sp>
        <p:nvSpPr>
          <p:cNvPr id="90126" name="AutoShape 14"/>
          <p:cNvSpPr/>
          <p:nvPr/>
        </p:nvSpPr>
        <p:spPr>
          <a:xfrm>
            <a:off x="4648200" y="4267200"/>
            <a:ext cx="609600" cy="152400"/>
          </a:xfrm>
          <a:prstGeom prst="leftArrow">
            <a:avLst>
              <a:gd name="adj1" fmla="val 50000"/>
              <a:gd name="adj2" fmla="val 100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0127" name="Text Box 15"/>
          <p:cNvSpPr txBox="1"/>
          <p:nvPr/>
        </p:nvSpPr>
        <p:spPr>
          <a:xfrm>
            <a:off x="1981200" y="4191000"/>
            <a:ext cx="2644775" cy="4667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病毒核酸和蛋白质</a:t>
            </a:r>
            <a:endParaRPr lang="zh-CN" altLang="en-US" sz="2400" dirty="0">
              <a:ea typeface="黑体" panose="02010609060101010101" pitchFamily="49" charset="-122"/>
            </a:endParaRPr>
          </a:p>
        </p:txBody>
      </p:sp>
      <p:sp>
        <p:nvSpPr>
          <p:cNvPr id="90128" name="Rectangle 16"/>
          <p:cNvSpPr/>
          <p:nvPr/>
        </p:nvSpPr>
        <p:spPr>
          <a:xfrm>
            <a:off x="2286000" y="6043613"/>
            <a:ext cx="3870325" cy="466725"/>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装配形成具有感染性的毒粒</a:t>
            </a:r>
            <a:endParaRPr lang="zh-CN" altLang="en-US" sz="2400" dirty="0">
              <a:solidFill>
                <a:schemeClr val="tx2"/>
              </a:solidFill>
              <a:ea typeface="黑体" panose="02010609060101010101" pitchFamily="49" charset="-122"/>
            </a:endParaRPr>
          </a:p>
        </p:txBody>
      </p:sp>
      <p:sp>
        <p:nvSpPr>
          <p:cNvPr id="90129" name="AutoShape 17"/>
          <p:cNvSpPr/>
          <p:nvPr/>
        </p:nvSpPr>
        <p:spPr>
          <a:xfrm>
            <a:off x="3352800" y="4800600"/>
            <a:ext cx="304800" cy="990600"/>
          </a:xfrm>
          <a:prstGeom prst="downArrow">
            <a:avLst>
              <a:gd name="adj1" fmla="val 50000"/>
              <a:gd name="adj2" fmla="val 81250"/>
            </a:avLst>
          </a:prstGeom>
          <a:solidFill>
            <a:srgbClr val="00FF00"/>
          </a:solid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0130" name="Text Box 18"/>
          <p:cNvSpPr txBox="1"/>
          <p:nvPr/>
        </p:nvSpPr>
        <p:spPr>
          <a:xfrm>
            <a:off x="0" y="5181600"/>
            <a:ext cx="2032000" cy="466725"/>
          </a:xfrm>
          <a:prstGeom prst="rect">
            <a:avLst/>
          </a:prstGeom>
          <a:solidFill>
            <a:srgbClr val="0000FF"/>
          </a:solidFill>
          <a:ln w="9525" cap="flat" cmpd="sng">
            <a:solidFill>
              <a:srgbClr val="99CC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释放至细胞外</a:t>
            </a:r>
            <a:endParaRPr lang="zh-CN" altLang="en-US" sz="2400" dirty="0">
              <a:ea typeface="黑体" panose="02010609060101010101" pitchFamily="49" charset="-122"/>
            </a:endParaRPr>
          </a:p>
        </p:txBody>
      </p:sp>
      <p:sp>
        <p:nvSpPr>
          <p:cNvPr id="90131" name="Line 19"/>
          <p:cNvSpPr/>
          <p:nvPr/>
        </p:nvSpPr>
        <p:spPr>
          <a:xfrm flipH="1" flipV="1">
            <a:off x="1752600" y="5867400"/>
            <a:ext cx="304800" cy="381000"/>
          </a:xfrm>
          <a:prstGeom prst="line">
            <a:avLst/>
          </a:prstGeom>
          <a:ln w="60325" cap="flat" cmpd="sng">
            <a:solidFill>
              <a:srgbClr val="008000"/>
            </a:solidFill>
            <a:prstDash val="solid"/>
            <a:headEnd type="none" w="med" len="med"/>
            <a:tailEnd type="triangle" w="med" len="med"/>
          </a:ln>
        </p:spPr>
      </p:sp>
      <p:sp>
        <p:nvSpPr>
          <p:cNvPr id="90132" name="Line 20"/>
          <p:cNvSpPr/>
          <p:nvPr/>
        </p:nvSpPr>
        <p:spPr>
          <a:xfrm flipV="1">
            <a:off x="304800" y="4038600"/>
            <a:ext cx="0" cy="914400"/>
          </a:xfrm>
          <a:prstGeom prst="line">
            <a:avLst/>
          </a:prstGeom>
          <a:ln w="38100" cap="flat" cmpd="sng">
            <a:solidFill>
              <a:srgbClr val="FF9900"/>
            </a:solidFill>
            <a:prstDash val="solid"/>
            <a:headEnd type="none" w="med" len="med"/>
            <a:tailEnd type="triangle" w="med" len="med"/>
          </a:ln>
        </p:spPr>
      </p:sp>
      <p:sp>
        <p:nvSpPr>
          <p:cNvPr id="926741" name="AutoShape 21"/>
          <p:cNvSpPr/>
          <p:nvPr/>
        </p:nvSpPr>
        <p:spPr>
          <a:xfrm>
            <a:off x="1981200" y="2057400"/>
            <a:ext cx="457200" cy="914400"/>
          </a:xfrm>
          <a:custGeom>
            <a:avLst/>
            <a:gdLst>
              <a:gd name="txL" fmla="*/ 12427 w 21600"/>
              <a:gd name="txT" fmla="*/ 2912 h 21600"/>
              <a:gd name="txR" fmla="*/ 18227 w 21600"/>
              <a:gd name="txB" fmla="*/ 9246 h 21600"/>
            </a:gdLst>
            <a:ahLst/>
            <a:cxnLst>
              <a:cxn ang="17694720">
                <a:pos x="2147483646" y="0"/>
              </a:cxn>
              <a:cxn ang="5898240">
                <a:pos x="2147483646" y="2147483646"/>
              </a:cxn>
              <a:cxn ang="5898240">
                <a:pos x="2147483646" y="2147483646"/>
              </a:cxn>
              <a:cxn ang="0">
                <a:pos x="2147483646" y="2147483646"/>
              </a:cxn>
            </a:cxnLst>
            <a:rect l="txL" t="txT" r="txR" b="txB"/>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chemeClr val="tx2">
              <a:alpha val="100000"/>
            </a:schemeClr>
          </a:solidFill>
          <a:ln w="47625" cap="flat" cmpd="sng">
            <a:solidFill>
              <a:srgbClr val="99CC00">
                <a:alpha val="100000"/>
              </a:srgbClr>
            </a:solidFill>
            <a:prstDash val="solid"/>
            <a:miter lim="800000"/>
            <a:headEnd type="none" w="med" len="med"/>
            <a:tailEnd type="none" w="med" len="med"/>
          </a:ln>
        </p:spPr>
        <p:txBody>
          <a:bodyPr/>
          <a:p>
            <a:endParaRPr lang="zh-CN" altLang="en-US"/>
          </a:p>
        </p:txBody>
      </p:sp>
      <p:sp>
        <p:nvSpPr>
          <p:cNvPr id="926742" name="AutoShape 22"/>
          <p:cNvSpPr/>
          <p:nvPr/>
        </p:nvSpPr>
        <p:spPr>
          <a:xfrm>
            <a:off x="2743200" y="1524000"/>
            <a:ext cx="381000" cy="1295400"/>
          </a:xfrm>
          <a:prstGeom prst="leftBrace">
            <a:avLst>
              <a:gd name="adj1" fmla="val 28333"/>
              <a:gd name="adj2" fmla="val 50000"/>
            </a:avLst>
          </a:prstGeom>
          <a:noFill/>
          <a:ln w="9525" cap="flat" cmpd="sng">
            <a:solidFill>
              <a:srgbClr val="99CC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26743" name="Text Box 23"/>
          <p:cNvSpPr txBox="1"/>
          <p:nvPr/>
        </p:nvSpPr>
        <p:spPr>
          <a:xfrm>
            <a:off x="3200400" y="1524000"/>
            <a:ext cx="2338388" cy="1196975"/>
          </a:xfrm>
          <a:prstGeom prst="rect">
            <a:avLst/>
          </a:prstGeom>
          <a:solidFill>
            <a:srgbClr val="000080"/>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原料；</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能量；</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生物合成场所；</a:t>
            </a:r>
            <a:endParaRPr lang="zh-CN" altLang="en-US" sz="24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926741"/>
                                        </p:tgtEl>
                                        <p:attrNameLst>
                                          <p:attrName>style.visibility</p:attrName>
                                        </p:attrNameLst>
                                      </p:cBhvr>
                                      <p:to>
                                        <p:strVal val="visible"/>
                                      </p:to>
                                    </p:set>
                                    <p:anim calcmode="lin" valueType="num">
                                      <p:cBhvr additive="base">
                                        <p:cTn id="7" dur="500" fill="hold"/>
                                        <p:tgtEl>
                                          <p:spTgt spid="926741"/>
                                        </p:tgtEl>
                                        <p:attrNameLst>
                                          <p:attrName>ppt_x</p:attrName>
                                        </p:attrNameLst>
                                      </p:cBhvr>
                                      <p:tavLst>
                                        <p:tav tm="0">
                                          <p:val>
                                            <p:strVal val="0-#ppt_w/2"/>
                                          </p:val>
                                        </p:tav>
                                        <p:tav tm="100000">
                                          <p:val>
                                            <p:strVal val="#ppt_x"/>
                                          </p:val>
                                        </p:tav>
                                      </p:tavLst>
                                    </p:anim>
                                    <p:anim calcmode="lin" valueType="num">
                                      <p:cBhvr additive="base">
                                        <p:cTn id="8" dur="500" fill="hold"/>
                                        <p:tgtEl>
                                          <p:spTgt spid="926741"/>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26742"/>
                                        </p:tgtEl>
                                        <p:attrNameLst>
                                          <p:attrName>style.visibility</p:attrName>
                                        </p:attrNameLst>
                                      </p:cBhvr>
                                      <p:to>
                                        <p:strVal val="visible"/>
                                      </p:to>
                                    </p:set>
                                    <p:anim calcmode="lin" valueType="num">
                                      <p:cBhvr additive="base">
                                        <p:cTn id="12" dur="500" fill="hold"/>
                                        <p:tgtEl>
                                          <p:spTgt spid="926742"/>
                                        </p:tgtEl>
                                        <p:attrNameLst>
                                          <p:attrName>ppt_x</p:attrName>
                                        </p:attrNameLst>
                                      </p:cBhvr>
                                      <p:tavLst>
                                        <p:tav tm="0">
                                          <p:val>
                                            <p:strVal val="0-#ppt_w/2"/>
                                          </p:val>
                                        </p:tav>
                                        <p:tav tm="100000">
                                          <p:val>
                                            <p:strVal val="#ppt_x"/>
                                          </p:val>
                                        </p:tav>
                                      </p:tavLst>
                                    </p:anim>
                                    <p:anim calcmode="lin" valueType="num">
                                      <p:cBhvr additive="base">
                                        <p:cTn id="13" dur="500" fill="hold"/>
                                        <p:tgtEl>
                                          <p:spTgt spid="92674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926743"/>
                                        </p:tgtEl>
                                        <p:attrNameLst>
                                          <p:attrName>style.visibility</p:attrName>
                                        </p:attrNameLst>
                                      </p:cBhvr>
                                      <p:to>
                                        <p:strVal val="visible"/>
                                      </p:to>
                                    </p:set>
                                    <p:anim calcmode="lin" valueType="num">
                                      <p:cBhvr additive="base">
                                        <p:cTn id="17" dur="500" fill="hold"/>
                                        <p:tgtEl>
                                          <p:spTgt spid="926743"/>
                                        </p:tgtEl>
                                        <p:attrNameLst>
                                          <p:attrName>ppt_x</p:attrName>
                                        </p:attrNameLst>
                                      </p:cBhvr>
                                      <p:tavLst>
                                        <p:tav tm="0">
                                          <p:val>
                                            <p:strVal val="0-#ppt_w/2"/>
                                          </p:val>
                                        </p:tav>
                                        <p:tav tm="100000">
                                          <p:val>
                                            <p:strVal val="#ppt_x"/>
                                          </p:val>
                                        </p:tav>
                                      </p:tavLst>
                                    </p:anim>
                                    <p:anim calcmode="lin" valueType="num">
                                      <p:cBhvr additive="base">
                                        <p:cTn id="18" dur="500" fill="hold"/>
                                        <p:tgtEl>
                                          <p:spTgt spid="9267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42" grpId="0" animBg="1"/>
      <p:bldP spid="92674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Text Box 2"/>
          <p:cNvSpPr txBox="1"/>
          <p:nvPr/>
        </p:nvSpPr>
        <p:spPr>
          <a:xfrm>
            <a:off x="3124200" y="152400"/>
            <a:ext cx="312261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第三部分  病毒的复制</a:t>
            </a:r>
            <a:endParaRPr lang="zh-CN" altLang="en-US" sz="2400" b="1" dirty="0">
              <a:ea typeface="黑体" panose="02010609060101010101" pitchFamily="49" charset="-122"/>
            </a:endParaRPr>
          </a:p>
        </p:txBody>
      </p:sp>
      <p:sp>
        <p:nvSpPr>
          <p:cNvPr id="92163" name="Text Box 4"/>
          <p:cNvSpPr txBox="1"/>
          <p:nvPr/>
        </p:nvSpPr>
        <p:spPr>
          <a:xfrm>
            <a:off x="381000" y="1166813"/>
            <a:ext cx="2327275"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chemeClr val="folHlink"/>
                </a:solidFill>
                <a:ea typeface="黑体" panose="02010609060101010101" pitchFamily="49" charset="-122"/>
              </a:rPr>
              <a:t>病毒的复制：</a:t>
            </a:r>
            <a:endParaRPr lang="zh-CN" altLang="en-US" sz="2800" b="1" dirty="0">
              <a:ea typeface="黑体" panose="02010609060101010101" pitchFamily="49" charset="-122"/>
            </a:endParaRPr>
          </a:p>
        </p:txBody>
      </p:sp>
      <p:sp>
        <p:nvSpPr>
          <p:cNvPr id="92164" name="Text Box 5"/>
          <p:cNvSpPr txBox="1"/>
          <p:nvPr/>
        </p:nvSpPr>
        <p:spPr>
          <a:xfrm>
            <a:off x="282575" y="2276475"/>
            <a:ext cx="8537575" cy="2235200"/>
          </a:xfrm>
          <a:prstGeom prst="rect">
            <a:avLst/>
          </a:prstGeom>
          <a:solidFill>
            <a:schemeClr val="bg2"/>
          </a:solidFill>
          <a:ln w="9525" cap="flat" cmpd="sng">
            <a:solidFill>
              <a:srgbClr val="FFFF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45000"/>
              </a:lnSpc>
              <a:spcBef>
                <a:spcPct val="0"/>
              </a:spcBef>
              <a:buNone/>
            </a:pPr>
            <a:r>
              <a:rPr lang="zh-CN" altLang="en-US" sz="2400" b="1" dirty="0">
                <a:solidFill>
                  <a:srgbClr val="FFFFCC"/>
                </a:solidFill>
                <a:ea typeface="黑体" panose="02010609060101010101" pitchFamily="49" charset="-122"/>
              </a:rPr>
              <a:t>病毒感染敏感宿主细胞后，病毒核酸进入细胞，通过其复制与</a:t>
            </a:r>
            <a:endParaRPr lang="zh-CN" altLang="en-US" sz="2400" b="1" dirty="0">
              <a:solidFill>
                <a:srgbClr val="FFFFCC"/>
              </a:solidFill>
              <a:ea typeface="黑体" panose="02010609060101010101" pitchFamily="49" charset="-122"/>
            </a:endParaRPr>
          </a:p>
          <a:p>
            <a:pPr marL="0" lvl="0" indent="0" eaLnBrk="1" hangingPunct="1">
              <a:lnSpc>
                <a:spcPct val="145000"/>
              </a:lnSpc>
              <a:spcBef>
                <a:spcPct val="0"/>
              </a:spcBef>
              <a:buNone/>
            </a:pPr>
            <a:r>
              <a:rPr lang="zh-CN" altLang="en-US" sz="2400" b="1" dirty="0">
                <a:solidFill>
                  <a:srgbClr val="FFFFCC"/>
                </a:solidFill>
                <a:ea typeface="黑体" panose="02010609060101010101" pitchFamily="49" charset="-122"/>
              </a:rPr>
              <a:t>表达产生子代病毒基因组和新的蛋白质，然后由这些新合成的</a:t>
            </a:r>
            <a:endParaRPr lang="zh-CN" altLang="en-US" sz="2400" b="1" dirty="0">
              <a:solidFill>
                <a:srgbClr val="FFFFCC"/>
              </a:solidFill>
              <a:ea typeface="黑体" panose="02010609060101010101" pitchFamily="49" charset="-122"/>
            </a:endParaRPr>
          </a:p>
          <a:p>
            <a:pPr marL="0" lvl="0" indent="0" eaLnBrk="1" hangingPunct="1">
              <a:lnSpc>
                <a:spcPct val="145000"/>
              </a:lnSpc>
              <a:spcBef>
                <a:spcPct val="0"/>
              </a:spcBef>
              <a:buNone/>
            </a:pPr>
            <a:r>
              <a:rPr lang="zh-CN" altLang="en-US" sz="2400" b="1" dirty="0">
                <a:solidFill>
                  <a:srgbClr val="FFFFCC"/>
                </a:solidFill>
                <a:ea typeface="黑体" panose="02010609060101010101" pitchFamily="49" charset="-122"/>
              </a:rPr>
              <a:t>病毒组分装配（</a:t>
            </a:r>
            <a:r>
              <a:rPr lang="en-US" altLang="zh-CN" sz="2400" b="1" dirty="0">
                <a:solidFill>
                  <a:srgbClr val="FFFFCC"/>
                </a:solidFill>
                <a:ea typeface="黑体" panose="02010609060101010101" pitchFamily="49" charset="-122"/>
              </a:rPr>
              <a:t>assembly）</a:t>
            </a:r>
            <a:r>
              <a:rPr lang="zh-CN" altLang="en-US" sz="2400" b="1" dirty="0">
                <a:solidFill>
                  <a:srgbClr val="FFFFCC"/>
                </a:solidFill>
                <a:ea typeface="黑体" panose="02010609060101010101" pitchFamily="49" charset="-122"/>
              </a:rPr>
              <a:t>成子代毒粒，并以一定方式释放到</a:t>
            </a:r>
            <a:endParaRPr lang="zh-CN" altLang="en-US" sz="2400" b="1" dirty="0">
              <a:solidFill>
                <a:srgbClr val="FFFFCC"/>
              </a:solidFill>
              <a:ea typeface="黑体" panose="02010609060101010101" pitchFamily="49" charset="-122"/>
            </a:endParaRPr>
          </a:p>
          <a:p>
            <a:pPr marL="0" lvl="0" indent="0" eaLnBrk="1" hangingPunct="1">
              <a:lnSpc>
                <a:spcPct val="145000"/>
              </a:lnSpc>
              <a:spcBef>
                <a:spcPct val="0"/>
              </a:spcBef>
              <a:buNone/>
            </a:pPr>
            <a:r>
              <a:rPr lang="zh-CN" altLang="en-US" sz="2400" b="1" dirty="0">
                <a:solidFill>
                  <a:srgbClr val="FFFFCC"/>
                </a:solidFill>
                <a:ea typeface="黑体" panose="02010609060101010101" pitchFamily="49" charset="-122"/>
              </a:rPr>
              <a:t>细胞外。病毒的这种特殊繁殖方式称做</a:t>
            </a:r>
            <a:r>
              <a:rPr lang="zh-CN" altLang="en-US" sz="2400" b="1" dirty="0">
                <a:solidFill>
                  <a:schemeClr val="accent1"/>
                </a:solidFill>
                <a:ea typeface="黑体" panose="02010609060101010101" pitchFamily="49" charset="-122"/>
              </a:rPr>
              <a:t>复制</a:t>
            </a:r>
            <a:r>
              <a:rPr lang="zh-CN" altLang="en-US" sz="2400" b="1" dirty="0">
                <a:solidFill>
                  <a:srgbClr val="FFFFCC"/>
                </a:solidFill>
                <a:ea typeface="黑体" panose="02010609060101010101" pitchFamily="49" charset="-122"/>
              </a:rPr>
              <a:t>（</a:t>
            </a:r>
            <a:r>
              <a:rPr lang="en-US" altLang="zh-CN" sz="2400" b="1" dirty="0">
                <a:solidFill>
                  <a:srgbClr val="FFFFCC"/>
                </a:solidFill>
                <a:ea typeface="黑体" panose="02010609060101010101" pitchFamily="49" charset="-122"/>
              </a:rPr>
              <a:t>replication）。</a:t>
            </a:r>
            <a:endParaRPr lang="zh-CN" altLang="en-US" sz="2400" b="1" dirty="0">
              <a:ea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Text Box 2"/>
          <p:cNvSpPr txBox="1"/>
          <p:nvPr/>
        </p:nvSpPr>
        <p:spPr>
          <a:xfrm>
            <a:off x="6496050" y="609600"/>
            <a:ext cx="20716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66FF33"/>
                </a:solidFill>
                <a:ea typeface="黑体" panose="02010609060101010101" pitchFamily="49" charset="-122"/>
              </a:rPr>
              <a:t>（参见</a:t>
            </a:r>
            <a:r>
              <a:rPr lang="en-US" altLang="zh-CN" sz="2400" b="1" dirty="0">
                <a:solidFill>
                  <a:srgbClr val="66FF33"/>
                </a:solidFill>
                <a:ea typeface="黑体" panose="02010609060101010101" pitchFamily="49" charset="-122"/>
              </a:rPr>
              <a:t>P165）</a:t>
            </a:r>
            <a:endParaRPr lang="en-US" altLang="zh-CN" sz="2400" dirty="0">
              <a:solidFill>
                <a:srgbClr val="66FF33"/>
              </a:solidFill>
              <a:ea typeface="黑体" panose="02010609060101010101" pitchFamily="49" charset="-122"/>
            </a:endParaRPr>
          </a:p>
        </p:txBody>
      </p:sp>
      <p:sp>
        <p:nvSpPr>
          <p:cNvPr id="94211" name="Text Box 3"/>
          <p:cNvSpPr txBox="1"/>
          <p:nvPr/>
        </p:nvSpPr>
        <p:spPr>
          <a:xfrm>
            <a:off x="6216650" y="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一、病毒的复制周期</a:t>
            </a:r>
            <a:endParaRPr lang="zh-CN" altLang="en-US" sz="2400" b="1" dirty="0">
              <a:ea typeface="黑体" panose="02010609060101010101" pitchFamily="49" charset="-122"/>
            </a:endParaRPr>
          </a:p>
        </p:txBody>
      </p:sp>
      <p:sp>
        <p:nvSpPr>
          <p:cNvPr id="94212" name="Text Box 4"/>
          <p:cNvSpPr txBox="1"/>
          <p:nvPr/>
        </p:nvSpPr>
        <p:spPr>
          <a:xfrm>
            <a:off x="96838" y="73025"/>
            <a:ext cx="2351087" cy="461963"/>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病毒的复制周期</a:t>
            </a:r>
            <a:endParaRPr lang="zh-CN" altLang="en-US" sz="2400" b="1" dirty="0">
              <a:ea typeface="黑体" panose="02010609060101010101" pitchFamily="49" charset="-122"/>
            </a:endParaRPr>
          </a:p>
        </p:txBody>
      </p:sp>
      <p:sp>
        <p:nvSpPr>
          <p:cNvPr id="943109" name="Text Box 5"/>
          <p:cNvSpPr txBox="1"/>
          <p:nvPr/>
        </p:nvSpPr>
        <p:spPr>
          <a:xfrm>
            <a:off x="304800" y="1219200"/>
            <a:ext cx="73390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ea typeface="黑体" panose="02010609060101010101" pitchFamily="49" charset="-122"/>
              </a:rPr>
              <a:t>复制周期（</a:t>
            </a:r>
            <a:r>
              <a:rPr lang="en-US" altLang="zh-CN" sz="2800" b="1" dirty="0">
                <a:solidFill>
                  <a:schemeClr val="folHlink"/>
                </a:solidFill>
                <a:ea typeface="黑体" panose="02010609060101010101" pitchFamily="49" charset="-122"/>
              </a:rPr>
              <a:t>replicative circle）</a:t>
            </a:r>
            <a:r>
              <a:rPr lang="zh-CN" altLang="en-US" sz="2800" b="1" dirty="0">
                <a:solidFill>
                  <a:schemeClr val="folHlink"/>
                </a:solidFill>
                <a:ea typeface="黑体" panose="02010609060101010101" pitchFamily="49" charset="-122"/>
              </a:rPr>
              <a:t>或称复制循环：</a:t>
            </a:r>
            <a:endParaRPr lang="zh-CN" altLang="en-US" sz="2400" b="1" dirty="0">
              <a:ea typeface="黑体" panose="02010609060101010101" pitchFamily="49" charset="-122"/>
            </a:endParaRPr>
          </a:p>
        </p:txBody>
      </p:sp>
      <p:sp>
        <p:nvSpPr>
          <p:cNvPr id="943110" name="Text Box 6"/>
          <p:cNvSpPr txBox="1"/>
          <p:nvPr/>
        </p:nvSpPr>
        <p:spPr>
          <a:xfrm>
            <a:off x="381000" y="1905000"/>
            <a:ext cx="7300913" cy="8302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自病毒吸附于细胞开始，到子代病毒从感染细胞释放</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到细胞外的病毒复制过程。</a:t>
            </a:r>
            <a:endParaRPr lang="zh-CN" altLang="en-US" sz="2400" b="1" dirty="0">
              <a:ea typeface="黑体" panose="02010609060101010101" pitchFamily="49" charset="-122"/>
            </a:endParaRPr>
          </a:p>
        </p:txBody>
      </p:sp>
      <p:sp>
        <p:nvSpPr>
          <p:cNvPr id="943111" name="Text Box 7"/>
          <p:cNvSpPr txBox="1"/>
          <p:nvPr/>
        </p:nvSpPr>
        <p:spPr>
          <a:xfrm>
            <a:off x="112713" y="2735263"/>
            <a:ext cx="8918575" cy="3900487"/>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0000"/>
              </a:lnSpc>
              <a:spcBef>
                <a:spcPct val="0"/>
              </a:spcBef>
              <a:buNone/>
            </a:pPr>
            <a:r>
              <a:rPr lang="zh-CN" altLang="en-US" sz="2400" dirty="0">
                <a:solidFill>
                  <a:schemeClr val="folHlink"/>
                </a:solidFill>
                <a:ea typeface="黑体" panose="02010609060101010101" pitchFamily="49" charset="-122"/>
              </a:rPr>
              <a:t>① </a:t>
            </a:r>
            <a:r>
              <a:rPr lang="zh-CN" altLang="en-US" sz="2400" b="1" dirty="0">
                <a:ea typeface="黑体" panose="02010609060101010101" pitchFamily="49" charset="-122"/>
              </a:rPr>
              <a:t>吸附；</a:t>
            </a:r>
            <a:endParaRPr lang="zh-CN" altLang="en-US" sz="2400" b="1" dirty="0">
              <a:ea typeface="黑体" panose="02010609060101010101" pitchFamily="49" charset="-122"/>
            </a:endParaRPr>
          </a:p>
          <a:p>
            <a:pPr marL="0" lvl="0" indent="0" eaLnBrk="1" hangingPunct="1">
              <a:lnSpc>
                <a:spcPct val="150000"/>
              </a:lnSpc>
              <a:spcBef>
                <a:spcPct val="0"/>
              </a:spcBef>
              <a:buNone/>
            </a:pPr>
            <a:r>
              <a:rPr lang="zh-CN" altLang="en-US" sz="2400" b="1" dirty="0">
                <a:ea typeface="黑体" panose="02010609060101010101" pitchFamily="49" charset="-122"/>
              </a:rPr>
              <a:t>     </a:t>
            </a:r>
            <a:r>
              <a:rPr lang="zh-CN" altLang="en-US" sz="2400" b="1" dirty="0">
                <a:solidFill>
                  <a:schemeClr val="folHlink"/>
                </a:solidFill>
                <a:ea typeface="黑体" panose="02010609060101010101" pitchFamily="49" charset="-122"/>
              </a:rPr>
              <a:t>②  </a:t>
            </a:r>
            <a:r>
              <a:rPr lang="zh-CN" altLang="en-US" sz="2400" b="1" dirty="0">
                <a:ea typeface="黑体" panose="02010609060101010101" pitchFamily="49" charset="-122"/>
              </a:rPr>
              <a:t>侵入</a:t>
            </a:r>
            <a:r>
              <a:rPr lang="zh-CN" altLang="zh-CN" sz="2400" b="1" dirty="0">
                <a:ea typeface="黑体" panose="02010609060101010101" pitchFamily="49" charset="-122"/>
              </a:rPr>
              <a:t>；</a:t>
            </a:r>
            <a:endParaRPr lang="zh-CN" altLang="zh-CN" sz="2400" b="1" dirty="0">
              <a:ea typeface="黑体" panose="02010609060101010101" pitchFamily="49" charset="-122"/>
            </a:endParaRPr>
          </a:p>
          <a:p>
            <a:pPr marL="0" lvl="0" indent="0" eaLnBrk="1" hangingPunct="1">
              <a:lnSpc>
                <a:spcPct val="150000"/>
              </a:lnSpc>
              <a:spcBef>
                <a:spcPct val="0"/>
              </a:spcBef>
              <a:buNone/>
            </a:pPr>
            <a:r>
              <a:rPr lang="zh-CN" altLang="zh-CN" sz="2400" b="1" dirty="0">
                <a:ea typeface="黑体" panose="02010609060101010101" pitchFamily="49" charset="-122"/>
              </a:rPr>
              <a:t>          </a:t>
            </a:r>
            <a:r>
              <a:rPr lang="zh-CN" altLang="zh-CN" sz="2400" b="1" dirty="0">
                <a:solidFill>
                  <a:schemeClr val="folHlink"/>
                </a:solidFill>
                <a:ea typeface="黑体" panose="02010609060101010101" pitchFamily="49" charset="-122"/>
              </a:rPr>
              <a:t>③ </a:t>
            </a:r>
            <a:r>
              <a:rPr lang="zh-CN" altLang="en-US" sz="2400" b="1" dirty="0">
                <a:ea typeface="黑体" panose="02010609060101010101" pitchFamily="49" charset="-122"/>
              </a:rPr>
              <a:t>脱壳；</a:t>
            </a:r>
            <a:endParaRPr lang="zh-CN" altLang="en-US" sz="2400" b="1" dirty="0">
              <a:ea typeface="黑体" panose="02010609060101010101" pitchFamily="49" charset="-122"/>
            </a:endParaRPr>
          </a:p>
          <a:p>
            <a:pPr marL="0" lvl="0" indent="0" eaLnBrk="1" hangingPunct="1">
              <a:lnSpc>
                <a:spcPct val="150000"/>
              </a:lnSpc>
              <a:spcBef>
                <a:spcPct val="0"/>
              </a:spcBef>
              <a:buNone/>
            </a:pPr>
            <a:r>
              <a:rPr lang="zh-CN" altLang="en-US" sz="2400" b="1" dirty="0">
                <a:ea typeface="黑体" panose="02010609060101010101" pitchFamily="49" charset="-122"/>
              </a:rPr>
              <a:t>                </a:t>
            </a:r>
            <a:r>
              <a:rPr lang="zh-CN" altLang="en-US" sz="2400" b="1" dirty="0">
                <a:solidFill>
                  <a:schemeClr val="folHlink"/>
                </a:solidFill>
                <a:ea typeface="黑体" panose="02010609060101010101" pitchFamily="49" charset="-122"/>
              </a:rPr>
              <a:t>④ </a:t>
            </a:r>
            <a:r>
              <a:rPr lang="zh-CN" altLang="en-US" sz="2400" b="1" dirty="0">
                <a:ea typeface="黑体" panose="02010609060101010101" pitchFamily="49" charset="-122"/>
              </a:rPr>
              <a:t>病毒大分子的合成，</a:t>
            </a:r>
            <a:r>
              <a:rPr lang="zh-CN" altLang="en-US" sz="2400" b="1" dirty="0">
                <a:solidFill>
                  <a:schemeClr val="accent1"/>
                </a:solidFill>
                <a:ea typeface="黑体" panose="02010609060101010101" pitchFamily="49" charset="-122"/>
              </a:rPr>
              <a:t>包括病毒基因组的表达与复制</a:t>
            </a:r>
            <a:r>
              <a:rPr lang="zh-CN" altLang="en-US" sz="2400" b="1" dirty="0">
                <a:ea typeface="黑体" panose="02010609060101010101" pitchFamily="49" charset="-122"/>
              </a:rPr>
              <a:t>；</a:t>
            </a:r>
            <a:endParaRPr lang="zh-CN" altLang="en-US" sz="2400" b="1" dirty="0">
              <a:ea typeface="黑体" panose="02010609060101010101" pitchFamily="49" charset="-122"/>
            </a:endParaRPr>
          </a:p>
          <a:p>
            <a:pPr marL="0" lvl="0" indent="0" eaLnBrk="1" hangingPunct="1">
              <a:lnSpc>
                <a:spcPct val="150000"/>
              </a:lnSpc>
              <a:spcBef>
                <a:spcPct val="0"/>
              </a:spcBef>
              <a:buNone/>
            </a:pPr>
            <a:r>
              <a:rPr lang="zh-CN" altLang="en-US" sz="2400" b="1" dirty="0">
                <a:solidFill>
                  <a:schemeClr val="folHlink"/>
                </a:solidFill>
                <a:ea typeface="黑体" panose="02010609060101010101" pitchFamily="49" charset="-122"/>
              </a:rPr>
              <a:t>                       ⑤ </a:t>
            </a:r>
            <a:r>
              <a:rPr lang="zh-CN" altLang="en-US" sz="2400" b="1" dirty="0">
                <a:ea typeface="黑体" panose="02010609060101010101" pitchFamily="49" charset="-122"/>
              </a:rPr>
              <a:t>装配与释放；</a:t>
            </a:r>
            <a:endParaRPr lang="zh-CN" altLang="en-US" sz="2400" b="1" dirty="0">
              <a:ea typeface="黑体" panose="02010609060101010101" pitchFamily="49" charset="-122"/>
            </a:endParaRPr>
          </a:p>
          <a:p>
            <a:pPr marL="0" lvl="0" indent="0" eaLnBrk="1" hangingPunct="1">
              <a:lnSpc>
                <a:spcPct val="150000"/>
              </a:lnSpc>
              <a:spcBef>
                <a:spcPct val="0"/>
              </a:spcBef>
              <a:buNone/>
            </a:pPr>
            <a:endParaRPr lang="zh-CN" altLang="en-US" sz="2400" b="1" dirty="0">
              <a:ea typeface="黑体" panose="02010609060101010101" pitchFamily="49" charset="-122"/>
            </a:endParaRPr>
          </a:p>
          <a:p>
            <a:pPr marL="0" lvl="0" indent="0" eaLnBrk="1" hangingPunct="1">
              <a:lnSpc>
                <a:spcPct val="150000"/>
              </a:lnSpc>
              <a:spcBef>
                <a:spcPct val="0"/>
              </a:spcBef>
              <a:buNone/>
            </a:pPr>
            <a:r>
              <a:rPr lang="zh-CN" altLang="zh-CN" sz="2400" b="1" dirty="0">
                <a:solidFill>
                  <a:srgbClr val="FFFF66"/>
                </a:solidFill>
                <a:ea typeface="黑体" panose="02010609060101010101" pitchFamily="49" charset="-122"/>
              </a:rPr>
              <a:t>        （</a:t>
            </a:r>
            <a:r>
              <a:rPr lang="zh-CN" altLang="en-US" sz="2400" b="1" dirty="0">
                <a:solidFill>
                  <a:srgbClr val="FFFF66"/>
                </a:solidFill>
                <a:ea typeface="黑体" panose="02010609060101010101" pitchFamily="49" charset="-122"/>
              </a:rPr>
              <a:t>复制周期的五个阶段）</a:t>
            </a:r>
            <a:endParaRPr lang="zh-CN" altLang="en-US" sz="2400" b="1" dirty="0">
              <a:solidFill>
                <a:srgbClr val="FFFF66"/>
              </a:solidFill>
              <a:ea typeface="黑体" panose="02010609060101010101" pitchFamily="49" charset="-122"/>
            </a:endParaRPr>
          </a:p>
        </p:txBody>
      </p:sp>
      <p:sp>
        <p:nvSpPr>
          <p:cNvPr id="943112" name="AutoShape 8"/>
          <p:cNvSpPr/>
          <p:nvPr/>
        </p:nvSpPr>
        <p:spPr>
          <a:xfrm>
            <a:off x="2268538" y="2949575"/>
            <a:ext cx="287337" cy="1343025"/>
          </a:xfrm>
          <a:prstGeom prst="rightBrace">
            <a:avLst>
              <a:gd name="adj1" fmla="val 29234"/>
              <a:gd name="adj2" fmla="val 50000"/>
            </a:avLst>
          </a:prstGeom>
          <a:noFill/>
          <a:ln w="63500" cap="flat" cmpd="sng">
            <a:solidFill>
              <a:srgbClr val="99CC00"/>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43113" name="Text Box 9"/>
          <p:cNvSpPr txBox="1"/>
          <p:nvPr/>
        </p:nvSpPr>
        <p:spPr>
          <a:xfrm>
            <a:off x="2790825" y="3403600"/>
            <a:ext cx="2351088"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tx2"/>
                </a:solidFill>
                <a:ea typeface="黑体" panose="02010609060101010101" pitchFamily="49" charset="-122"/>
              </a:rPr>
              <a:t>病毒感染的起始</a:t>
            </a:r>
            <a:endParaRPr lang="zh-CN" altLang="en-US" sz="2400"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43109"/>
                                        </p:tgtEl>
                                        <p:attrNameLst>
                                          <p:attrName>style.visibility</p:attrName>
                                        </p:attrNameLst>
                                      </p:cBhvr>
                                      <p:to>
                                        <p:strVal val="visible"/>
                                      </p:to>
                                    </p:set>
                                    <p:anim calcmode="lin" valueType="num">
                                      <p:cBhvr additive="base">
                                        <p:cTn id="7" dur="500" fill="hold"/>
                                        <p:tgtEl>
                                          <p:spTgt spid="943109"/>
                                        </p:tgtEl>
                                        <p:attrNameLst>
                                          <p:attrName>ppt_x</p:attrName>
                                        </p:attrNameLst>
                                      </p:cBhvr>
                                      <p:tavLst>
                                        <p:tav tm="0">
                                          <p:val>
                                            <p:strVal val="1+#ppt_w/2"/>
                                          </p:val>
                                        </p:tav>
                                        <p:tav tm="100000">
                                          <p:val>
                                            <p:strVal val="#ppt_x"/>
                                          </p:val>
                                        </p:tav>
                                      </p:tavLst>
                                    </p:anim>
                                    <p:anim calcmode="lin" valueType="num">
                                      <p:cBhvr additive="base">
                                        <p:cTn id="8" dur="500" fill="hold"/>
                                        <p:tgtEl>
                                          <p:spTgt spid="94310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943110"/>
                                        </p:tgtEl>
                                        <p:attrNameLst>
                                          <p:attrName>style.visibility</p:attrName>
                                        </p:attrNameLst>
                                      </p:cBhvr>
                                      <p:to>
                                        <p:strVal val="visible"/>
                                      </p:to>
                                    </p:set>
                                    <p:anim calcmode="lin" valueType="num">
                                      <p:cBhvr additive="base">
                                        <p:cTn id="13" dur="500" fill="hold"/>
                                        <p:tgtEl>
                                          <p:spTgt spid="943110"/>
                                        </p:tgtEl>
                                        <p:attrNameLst>
                                          <p:attrName>ppt_x</p:attrName>
                                        </p:attrNameLst>
                                      </p:cBhvr>
                                      <p:tavLst>
                                        <p:tav tm="0">
                                          <p:val>
                                            <p:strVal val="1+#ppt_w/2"/>
                                          </p:val>
                                        </p:tav>
                                        <p:tav tm="100000">
                                          <p:val>
                                            <p:strVal val="#ppt_x"/>
                                          </p:val>
                                        </p:tav>
                                      </p:tavLst>
                                    </p:anim>
                                    <p:anim calcmode="lin" valueType="num">
                                      <p:cBhvr additive="base">
                                        <p:cTn id="14" dur="500" fill="hold"/>
                                        <p:tgtEl>
                                          <p:spTgt spid="943110"/>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31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8" fill="hold" grpId="0" nodeType="clickEffect">
                                  <p:stCondLst>
                                    <p:cond delay="0"/>
                                  </p:stCondLst>
                                  <p:childTnLst>
                                    <p:set>
                                      <p:cBhvr>
                                        <p:cTn id="22" dur="1" fill="hold">
                                          <p:stCondLst>
                                            <p:cond delay="0"/>
                                          </p:stCondLst>
                                        </p:cTn>
                                        <p:tgtEl>
                                          <p:spTgt spid="943112"/>
                                        </p:tgtEl>
                                        <p:attrNameLst>
                                          <p:attrName>style.visibility</p:attrName>
                                        </p:attrNameLst>
                                      </p:cBhvr>
                                      <p:to>
                                        <p:strVal val="visible"/>
                                      </p:to>
                                    </p:set>
                                    <p:anim calcmode="lin" valueType="num">
                                      <p:cBhvr additive="base">
                                        <p:cTn id="23" dur="500" fill="hold"/>
                                        <p:tgtEl>
                                          <p:spTgt spid="943112"/>
                                        </p:tgtEl>
                                        <p:attrNameLst>
                                          <p:attrName>ppt_x</p:attrName>
                                        </p:attrNameLst>
                                      </p:cBhvr>
                                      <p:tavLst>
                                        <p:tav tm="0">
                                          <p:val>
                                            <p:strVal val="0-#ppt_w/2"/>
                                          </p:val>
                                        </p:tav>
                                        <p:tav tm="100000">
                                          <p:val>
                                            <p:strVal val="#ppt_x"/>
                                          </p:val>
                                        </p:tav>
                                      </p:tavLst>
                                    </p:anim>
                                    <p:anim calcmode="lin" valueType="num">
                                      <p:cBhvr additive="base">
                                        <p:cTn id="24" dur="500" fill="hold"/>
                                        <p:tgtEl>
                                          <p:spTgt spid="943112"/>
                                        </p:tgtEl>
                                        <p:attrNameLst>
                                          <p:attrName>ppt_y</p:attrName>
                                        </p:attrNameLst>
                                      </p:cBhvr>
                                      <p:tavLst>
                                        <p:tav tm="0">
                                          <p:val>
                                            <p:strVal val="#ppt_y"/>
                                          </p:val>
                                        </p:tav>
                                        <p:tav tm="100000">
                                          <p:val>
                                            <p:strVal val="#ppt_y"/>
                                          </p:val>
                                        </p:tav>
                                      </p:tavLst>
                                    </p:anim>
                                  </p:childTnLst>
                                </p:cTn>
                              </p:par>
                            </p:childTnLst>
                          </p:cTn>
                        </p:par>
                        <p:par>
                          <p:cTn id="25" fill="hold">
                            <p:stCondLst>
                              <p:cond delay="500"/>
                            </p:stCondLst>
                            <p:childTnLst>
                              <p:par>
                                <p:cTn id="26" presetID="23" presetClass="entr" presetSubtype="32" fill="hold" grpId="0" nodeType="afterEffect">
                                  <p:stCondLst>
                                    <p:cond delay="0"/>
                                  </p:stCondLst>
                                  <p:childTnLst>
                                    <p:set>
                                      <p:cBhvr>
                                        <p:cTn id="27" dur="1" fill="hold">
                                          <p:stCondLst>
                                            <p:cond delay="0"/>
                                          </p:stCondLst>
                                        </p:cTn>
                                        <p:tgtEl>
                                          <p:spTgt spid="943113"/>
                                        </p:tgtEl>
                                        <p:attrNameLst>
                                          <p:attrName>style.visibility</p:attrName>
                                        </p:attrNameLst>
                                      </p:cBhvr>
                                      <p:to>
                                        <p:strVal val="visible"/>
                                      </p:to>
                                    </p:set>
                                    <p:anim calcmode="lin" valueType="num">
                                      <p:cBhvr>
                                        <p:cTn id="28" dur="500" fill="hold"/>
                                        <p:tgtEl>
                                          <p:spTgt spid="943113"/>
                                        </p:tgtEl>
                                        <p:attrNameLst>
                                          <p:attrName>ppt_w</p:attrName>
                                        </p:attrNameLst>
                                      </p:cBhvr>
                                      <p:tavLst>
                                        <p:tav tm="0">
                                          <p:val>
                                            <p:strVal val="4*#ppt_w"/>
                                          </p:val>
                                        </p:tav>
                                        <p:tav tm="100000">
                                          <p:val>
                                            <p:strVal val="#ppt_w"/>
                                          </p:val>
                                        </p:tav>
                                      </p:tavLst>
                                    </p:anim>
                                    <p:anim calcmode="lin" valueType="num">
                                      <p:cBhvr>
                                        <p:cTn id="29" dur="500" fill="hold"/>
                                        <p:tgtEl>
                                          <p:spTgt spid="943113"/>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3109" grpId="0"/>
      <p:bldP spid="943110" grpId="0"/>
      <p:bldP spid="943111" grpId="0" animBg="1"/>
      <p:bldP spid="943112" grpId="0" animBg="1"/>
      <p:bldP spid="9431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4" name="图片 1"/>
          <p:cNvPicPr/>
          <p:nvPr/>
        </p:nvPicPr>
        <p:blipFill>
          <a:blip r:embed="rId1"/>
          <a:stretch>
            <a:fillRect/>
          </a:stretch>
        </p:blipFill>
        <p:spPr>
          <a:xfrm>
            <a:off x="0" y="0"/>
            <a:ext cx="9144000" cy="6858000"/>
          </a:xfrm>
          <a:prstGeom prst="rect">
            <a:avLst/>
          </a:prstGeom>
          <a:noFill/>
          <a:ln w="9525">
            <a:noFill/>
          </a:ln>
        </p:spPr>
      </p:pic>
      <p:grpSp>
        <p:nvGrpSpPr>
          <p:cNvPr id="13315" name="组合 1"/>
          <p:cNvGrpSpPr/>
          <p:nvPr/>
        </p:nvGrpSpPr>
        <p:grpSpPr>
          <a:xfrm>
            <a:off x="419100" y="231775"/>
            <a:ext cx="1749425" cy="4525963"/>
            <a:chOff x="419100" y="231775"/>
            <a:chExt cx="1749425" cy="4525963"/>
          </a:xfrm>
        </p:grpSpPr>
        <p:sp>
          <p:nvSpPr>
            <p:cNvPr id="13316" name="TextBox 2"/>
            <p:cNvSpPr txBox="1"/>
            <p:nvPr/>
          </p:nvSpPr>
          <p:spPr>
            <a:xfrm>
              <a:off x="419100" y="231775"/>
              <a:ext cx="406400" cy="4064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b="1" dirty="0">
                  <a:solidFill>
                    <a:schemeClr val="bg1"/>
                  </a:solidFill>
                  <a:latin typeface="仿宋" panose="02010609060101010101" pitchFamily="49" charset="-122"/>
                  <a:ea typeface="仿宋" panose="02010609060101010101" pitchFamily="49" charset="-122"/>
                </a:rPr>
                <a:t>脊</a:t>
              </a:r>
              <a:endParaRPr lang="zh-CN" altLang="en-US" b="1" dirty="0">
                <a:solidFill>
                  <a:schemeClr val="bg1"/>
                </a:solidFill>
                <a:latin typeface="仿宋" panose="02010609060101010101" pitchFamily="49" charset="-122"/>
                <a:ea typeface="仿宋" panose="02010609060101010101" pitchFamily="49" charset="-122"/>
              </a:endParaRPr>
            </a:p>
          </p:txBody>
        </p:sp>
        <p:sp>
          <p:nvSpPr>
            <p:cNvPr id="13317" name="TextBox 3"/>
            <p:cNvSpPr txBox="1"/>
            <p:nvPr/>
          </p:nvSpPr>
          <p:spPr>
            <a:xfrm>
              <a:off x="419100" y="719138"/>
              <a:ext cx="406400" cy="4064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b="1" dirty="0">
                  <a:solidFill>
                    <a:schemeClr val="bg1"/>
                  </a:solidFill>
                  <a:latin typeface="仿宋" panose="02010609060101010101" pitchFamily="49" charset="-122"/>
                  <a:ea typeface="仿宋" panose="02010609060101010101" pitchFamily="49" charset="-122"/>
                </a:rPr>
                <a:t>髓</a:t>
              </a:r>
              <a:endParaRPr lang="zh-CN" altLang="en-US" b="1" dirty="0">
                <a:solidFill>
                  <a:schemeClr val="bg1"/>
                </a:solidFill>
                <a:latin typeface="仿宋" panose="02010609060101010101" pitchFamily="49" charset="-122"/>
                <a:ea typeface="仿宋" panose="02010609060101010101" pitchFamily="49" charset="-122"/>
              </a:endParaRPr>
            </a:p>
          </p:txBody>
        </p:sp>
        <p:sp>
          <p:nvSpPr>
            <p:cNvPr id="13318" name="TextBox 4"/>
            <p:cNvSpPr txBox="1"/>
            <p:nvPr/>
          </p:nvSpPr>
          <p:spPr>
            <a:xfrm>
              <a:off x="419100" y="1208088"/>
              <a:ext cx="406400" cy="4064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b="1" dirty="0">
                  <a:solidFill>
                    <a:schemeClr val="bg1"/>
                  </a:solidFill>
                  <a:latin typeface="仿宋" panose="02010609060101010101" pitchFamily="49" charset="-122"/>
                  <a:ea typeface="仿宋" panose="02010609060101010101" pitchFamily="49" charset="-122"/>
                </a:rPr>
                <a:t>灰</a:t>
              </a:r>
              <a:endParaRPr lang="zh-CN" altLang="en-US" b="1" dirty="0">
                <a:solidFill>
                  <a:schemeClr val="bg1"/>
                </a:solidFill>
                <a:latin typeface="仿宋" panose="02010609060101010101" pitchFamily="49" charset="-122"/>
                <a:ea typeface="仿宋" panose="02010609060101010101" pitchFamily="49" charset="-122"/>
              </a:endParaRPr>
            </a:p>
          </p:txBody>
        </p:sp>
        <p:sp>
          <p:nvSpPr>
            <p:cNvPr id="13319" name="TextBox 5"/>
            <p:cNvSpPr txBox="1"/>
            <p:nvPr/>
          </p:nvSpPr>
          <p:spPr>
            <a:xfrm>
              <a:off x="419100" y="1695450"/>
              <a:ext cx="406400" cy="4064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b="1" dirty="0">
                  <a:solidFill>
                    <a:schemeClr val="bg1"/>
                  </a:solidFill>
                  <a:latin typeface="仿宋" panose="02010609060101010101" pitchFamily="49" charset="-122"/>
                  <a:ea typeface="仿宋" panose="02010609060101010101" pitchFamily="49" charset="-122"/>
                </a:rPr>
                <a:t>质</a:t>
              </a:r>
              <a:endParaRPr lang="zh-CN" altLang="en-US" b="1" dirty="0">
                <a:solidFill>
                  <a:schemeClr val="bg1"/>
                </a:solidFill>
                <a:latin typeface="仿宋" panose="02010609060101010101" pitchFamily="49" charset="-122"/>
                <a:ea typeface="仿宋" panose="02010609060101010101" pitchFamily="49" charset="-122"/>
              </a:endParaRPr>
            </a:p>
          </p:txBody>
        </p:sp>
        <p:sp>
          <p:nvSpPr>
            <p:cNvPr id="13320" name="TextBox 6"/>
            <p:cNvSpPr txBox="1"/>
            <p:nvPr/>
          </p:nvSpPr>
          <p:spPr>
            <a:xfrm>
              <a:off x="419100" y="2185988"/>
              <a:ext cx="406400" cy="404812"/>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b="1" dirty="0">
                  <a:solidFill>
                    <a:schemeClr val="bg1"/>
                  </a:solidFill>
                  <a:latin typeface="仿宋" panose="02010609060101010101" pitchFamily="49" charset="-122"/>
                  <a:ea typeface="仿宋" panose="02010609060101010101" pitchFamily="49" charset="-122"/>
                </a:rPr>
                <a:t>炎</a:t>
              </a:r>
              <a:endParaRPr lang="zh-CN" altLang="en-US" b="1" dirty="0">
                <a:solidFill>
                  <a:schemeClr val="bg1"/>
                </a:solidFill>
                <a:latin typeface="仿宋" panose="02010609060101010101" pitchFamily="49" charset="-122"/>
                <a:ea typeface="仿宋" panose="02010609060101010101" pitchFamily="49" charset="-122"/>
              </a:endParaRPr>
            </a:p>
          </p:txBody>
        </p:sp>
        <p:sp>
          <p:nvSpPr>
            <p:cNvPr id="13321" name="TextBox 7"/>
            <p:cNvSpPr txBox="1"/>
            <p:nvPr/>
          </p:nvSpPr>
          <p:spPr>
            <a:xfrm>
              <a:off x="419100" y="2673350"/>
              <a:ext cx="406400" cy="4064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b="1" dirty="0">
                  <a:solidFill>
                    <a:schemeClr val="bg1"/>
                  </a:solidFill>
                  <a:latin typeface="仿宋" panose="02010609060101010101" pitchFamily="49" charset="-122"/>
                  <a:ea typeface="仿宋" panose="02010609060101010101" pitchFamily="49" charset="-122"/>
                </a:rPr>
                <a:t>病</a:t>
              </a:r>
              <a:endParaRPr lang="zh-CN" altLang="en-US" b="1" dirty="0">
                <a:solidFill>
                  <a:schemeClr val="bg1"/>
                </a:solidFill>
                <a:latin typeface="仿宋" panose="02010609060101010101" pitchFamily="49" charset="-122"/>
                <a:ea typeface="仿宋" panose="02010609060101010101" pitchFamily="49" charset="-122"/>
              </a:endParaRPr>
            </a:p>
          </p:txBody>
        </p:sp>
        <p:sp>
          <p:nvSpPr>
            <p:cNvPr id="13322" name="TextBox 8"/>
            <p:cNvSpPr txBox="1"/>
            <p:nvPr/>
          </p:nvSpPr>
          <p:spPr>
            <a:xfrm>
              <a:off x="419100" y="3162300"/>
              <a:ext cx="406400" cy="404813"/>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b="1" dirty="0">
                  <a:solidFill>
                    <a:schemeClr val="bg1"/>
                  </a:solidFill>
                  <a:latin typeface="仿宋" panose="02010609060101010101" pitchFamily="49" charset="-122"/>
                  <a:ea typeface="仿宋" panose="02010609060101010101" pitchFamily="49" charset="-122"/>
                </a:rPr>
                <a:t>毒</a:t>
              </a:r>
              <a:endParaRPr lang="zh-CN" altLang="en-US" b="1" dirty="0">
                <a:solidFill>
                  <a:schemeClr val="bg1"/>
                </a:solidFill>
                <a:latin typeface="仿宋" panose="02010609060101010101" pitchFamily="49" charset="-122"/>
                <a:ea typeface="仿宋" panose="02010609060101010101" pitchFamily="49" charset="-122"/>
              </a:endParaRPr>
            </a:p>
          </p:txBody>
        </p:sp>
        <p:sp>
          <p:nvSpPr>
            <p:cNvPr id="13323" name="TextBox 9"/>
            <p:cNvSpPr txBox="1"/>
            <p:nvPr/>
          </p:nvSpPr>
          <p:spPr>
            <a:xfrm>
              <a:off x="1862138" y="1892300"/>
              <a:ext cx="306387" cy="306388"/>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bg1"/>
                  </a:solidFill>
                  <a:latin typeface="仿宋" panose="02010609060101010101" pitchFamily="49" charset="-122"/>
                  <a:ea typeface="仿宋" panose="02010609060101010101" pitchFamily="49" charset="-122"/>
                </a:rPr>
                <a:t>瘫</a:t>
              </a:r>
              <a:endParaRPr lang="zh-CN" altLang="en-US" sz="2400" b="1" dirty="0">
                <a:solidFill>
                  <a:schemeClr val="bg1"/>
                </a:solidFill>
                <a:latin typeface="仿宋" panose="02010609060101010101" pitchFamily="49" charset="-122"/>
                <a:ea typeface="仿宋" panose="02010609060101010101" pitchFamily="49" charset="-122"/>
              </a:endParaRPr>
            </a:p>
          </p:txBody>
        </p:sp>
        <p:sp>
          <p:nvSpPr>
            <p:cNvPr id="13324" name="TextBox 10"/>
            <p:cNvSpPr txBox="1"/>
            <p:nvPr/>
          </p:nvSpPr>
          <p:spPr>
            <a:xfrm>
              <a:off x="1862138" y="2259013"/>
              <a:ext cx="306387" cy="3048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bg1"/>
                  </a:solidFill>
                  <a:latin typeface="仿宋" panose="02010609060101010101" pitchFamily="49" charset="-122"/>
                  <a:ea typeface="仿宋" panose="02010609060101010101" pitchFamily="49" charset="-122"/>
                </a:rPr>
                <a:t>痪</a:t>
              </a:r>
              <a:endParaRPr lang="zh-CN" altLang="en-US" sz="2400" b="1" dirty="0">
                <a:solidFill>
                  <a:schemeClr val="bg1"/>
                </a:solidFill>
                <a:latin typeface="仿宋" panose="02010609060101010101" pitchFamily="49" charset="-122"/>
                <a:ea typeface="仿宋" panose="02010609060101010101" pitchFamily="49" charset="-122"/>
              </a:endParaRPr>
            </a:p>
          </p:txBody>
        </p:sp>
        <p:sp>
          <p:nvSpPr>
            <p:cNvPr id="13325" name="TextBox 11"/>
            <p:cNvSpPr txBox="1"/>
            <p:nvPr/>
          </p:nvSpPr>
          <p:spPr>
            <a:xfrm>
              <a:off x="1862138" y="2624138"/>
              <a:ext cx="306387" cy="3048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bg1"/>
                  </a:solidFill>
                  <a:latin typeface="仿宋" panose="02010609060101010101" pitchFamily="49" charset="-122"/>
                  <a:ea typeface="仿宋" panose="02010609060101010101" pitchFamily="49" charset="-122"/>
                </a:rPr>
                <a:t>型</a:t>
              </a:r>
              <a:endParaRPr lang="zh-CN" altLang="en-US" sz="2400" b="1" dirty="0">
                <a:solidFill>
                  <a:schemeClr val="bg1"/>
                </a:solidFill>
                <a:latin typeface="仿宋" panose="02010609060101010101" pitchFamily="49" charset="-122"/>
                <a:ea typeface="仿宋" panose="02010609060101010101" pitchFamily="49" charset="-122"/>
              </a:endParaRPr>
            </a:p>
          </p:txBody>
        </p:sp>
        <p:sp>
          <p:nvSpPr>
            <p:cNvPr id="13326" name="TextBox 12"/>
            <p:cNvSpPr txBox="1"/>
            <p:nvPr/>
          </p:nvSpPr>
          <p:spPr>
            <a:xfrm>
              <a:off x="1862138" y="2989263"/>
              <a:ext cx="306387" cy="306387"/>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bg1"/>
                  </a:solidFill>
                  <a:latin typeface="仿宋" panose="02010609060101010101" pitchFamily="49" charset="-122"/>
                  <a:ea typeface="仿宋" panose="02010609060101010101" pitchFamily="49" charset="-122"/>
                </a:rPr>
                <a:t>脊</a:t>
              </a:r>
              <a:endParaRPr lang="zh-CN" altLang="en-US" sz="2400" b="1" dirty="0">
                <a:solidFill>
                  <a:schemeClr val="bg1"/>
                </a:solidFill>
                <a:latin typeface="仿宋" panose="02010609060101010101" pitchFamily="49" charset="-122"/>
                <a:ea typeface="仿宋" panose="02010609060101010101" pitchFamily="49" charset="-122"/>
              </a:endParaRPr>
            </a:p>
          </p:txBody>
        </p:sp>
        <p:sp>
          <p:nvSpPr>
            <p:cNvPr id="13327" name="TextBox 13"/>
            <p:cNvSpPr txBox="1"/>
            <p:nvPr/>
          </p:nvSpPr>
          <p:spPr>
            <a:xfrm>
              <a:off x="1862138" y="3355975"/>
              <a:ext cx="306387" cy="304800"/>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bg1"/>
                  </a:solidFill>
                  <a:latin typeface="仿宋" panose="02010609060101010101" pitchFamily="49" charset="-122"/>
                  <a:ea typeface="仿宋" panose="02010609060101010101" pitchFamily="49" charset="-122"/>
                </a:rPr>
                <a:t>髓</a:t>
              </a:r>
              <a:endParaRPr lang="zh-CN" altLang="en-US" sz="2400" b="1" dirty="0">
                <a:solidFill>
                  <a:schemeClr val="bg1"/>
                </a:solidFill>
                <a:latin typeface="仿宋" panose="02010609060101010101" pitchFamily="49" charset="-122"/>
                <a:ea typeface="仿宋" panose="02010609060101010101" pitchFamily="49" charset="-122"/>
              </a:endParaRPr>
            </a:p>
          </p:txBody>
        </p:sp>
        <p:sp>
          <p:nvSpPr>
            <p:cNvPr id="13328" name="TextBox 14"/>
            <p:cNvSpPr txBox="1"/>
            <p:nvPr/>
          </p:nvSpPr>
          <p:spPr>
            <a:xfrm>
              <a:off x="1862138" y="3721100"/>
              <a:ext cx="306387" cy="306388"/>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bg1"/>
                  </a:solidFill>
                  <a:latin typeface="仿宋" panose="02010609060101010101" pitchFamily="49" charset="-122"/>
                  <a:ea typeface="仿宋" panose="02010609060101010101" pitchFamily="49" charset="-122"/>
                </a:rPr>
                <a:t>灰</a:t>
              </a:r>
              <a:endParaRPr lang="zh-CN" altLang="en-US" sz="2400" b="1" dirty="0">
                <a:solidFill>
                  <a:schemeClr val="bg1"/>
                </a:solidFill>
                <a:latin typeface="仿宋" panose="02010609060101010101" pitchFamily="49" charset="-122"/>
                <a:ea typeface="仿宋" panose="02010609060101010101" pitchFamily="49" charset="-122"/>
              </a:endParaRPr>
            </a:p>
          </p:txBody>
        </p:sp>
        <p:sp>
          <p:nvSpPr>
            <p:cNvPr id="13329" name="TextBox 15"/>
            <p:cNvSpPr txBox="1"/>
            <p:nvPr/>
          </p:nvSpPr>
          <p:spPr>
            <a:xfrm>
              <a:off x="1862138" y="4087813"/>
              <a:ext cx="306387" cy="303212"/>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bg1"/>
                  </a:solidFill>
                  <a:latin typeface="仿宋" panose="02010609060101010101" pitchFamily="49" charset="-122"/>
                  <a:ea typeface="仿宋" panose="02010609060101010101" pitchFamily="49" charset="-122"/>
                </a:rPr>
                <a:t>质</a:t>
              </a:r>
              <a:endParaRPr lang="zh-CN" altLang="en-US" sz="2400" b="1" dirty="0">
                <a:solidFill>
                  <a:schemeClr val="bg1"/>
                </a:solidFill>
                <a:latin typeface="仿宋" panose="02010609060101010101" pitchFamily="49" charset="-122"/>
                <a:ea typeface="仿宋" panose="02010609060101010101" pitchFamily="49" charset="-122"/>
              </a:endParaRPr>
            </a:p>
          </p:txBody>
        </p:sp>
        <p:sp>
          <p:nvSpPr>
            <p:cNvPr id="13330" name="TextBox 16"/>
            <p:cNvSpPr txBox="1"/>
            <p:nvPr/>
          </p:nvSpPr>
          <p:spPr>
            <a:xfrm>
              <a:off x="1862138" y="4451350"/>
              <a:ext cx="306387" cy="306388"/>
            </a:xfrm>
            <a:prstGeom prst="rect">
              <a:avLst/>
            </a:prstGeom>
            <a:noFill/>
            <a:ln w="9525">
              <a:noFill/>
            </a:ln>
          </p:spPr>
          <p:txBody>
            <a:bodyPr wrap="none" lIns="0" tIns="0" rIns="0" bIns="0"/>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bg1"/>
                  </a:solidFill>
                  <a:latin typeface="仿宋" panose="02010609060101010101" pitchFamily="49" charset="-122"/>
                  <a:ea typeface="仿宋" panose="02010609060101010101" pitchFamily="49" charset="-122"/>
                </a:rPr>
                <a:t>炎</a:t>
              </a:r>
              <a:endParaRPr lang="zh-CN" altLang="en-US" sz="2400" b="1" dirty="0">
                <a:solidFill>
                  <a:schemeClr val="bg1"/>
                </a:solidFill>
                <a:latin typeface="仿宋" panose="02010609060101010101" pitchFamily="49" charset="-122"/>
                <a:ea typeface="仿宋" panose="02010609060101010101" pitchFamily="49" charset="-122"/>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Text Box 2"/>
          <p:cNvSpPr txBox="1"/>
          <p:nvPr/>
        </p:nvSpPr>
        <p:spPr>
          <a:xfrm>
            <a:off x="3124200" y="0"/>
            <a:ext cx="312261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第三部分  病毒的复制</a:t>
            </a:r>
            <a:endParaRPr lang="zh-CN" altLang="en-US" sz="2400" b="1" dirty="0">
              <a:ea typeface="黑体" panose="02010609060101010101" pitchFamily="49" charset="-122"/>
            </a:endParaRPr>
          </a:p>
        </p:txBody>
      </p:sp>
      <p:sp>
        <p:nvSpPr>
          <p:cNvPr id="96259" name="Text Box 3"/>
          <p:cNvSpPr txBox="1"/>
          <p:nvPr/>
        </p:nvSpPr>
        <p:spPr>
          <a:xfrm>
            <a:off x="5219700" y="692150"/>
            <a:ext cx="37258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49" charset="-122"/>
              </a:rPr>
              <a:t>（参见</a:t>
            </a:r>
            <a:r>
              <a:rPr lang="en-US" altLang="zh-CN" b="1" dirty="0">
                <a:solidFill>
                  <a:srgbClr val="66FF33"/>
                </a:solidFill>
                <a:ea typeface="黑体" panose="02010609060101010101" pitchFamily="49" charset="-122"/>
              </a:rPr>
              <a:t>P166</a:t>
            </a:r>
            <a:r>
              <a:rPr lang="zh-CN" altLang="en-US" b="1" dirty="0">
                <a:solidFill>
                  <a:srgbClr val="66FF33"/>
                </a:solidFill>
                <a:ea typeface="黑体" panose="02010609060101010101" pitchFamily="49" charset="-122"/>
              </a:rPr>
              <a:t>～</a:t>
            </a:r>
            <a:r>
              <a:rPr lang="en-US" altLang="zh-CN" b="1" dirty="0">
                <a:solidFill>
                  <a:srgbClr val="66FF33"/>
                </a:solidFill>
                <a:ea typeface="黑体" panose="02010609060101010101" pitchFamily="49" charset="-122"/>
              </a:rPr>
              <a:t>168</a:t>
            </a:r>
            <a:r>
              <a:rPr lang="zh-CN" altLang="en-US" b="1" dirty="0">
                <a:solidFill>
                  <a:srgbClr val="66FF33"/>
                </a:solidFill>
                <a:ea typeface="黑体" panose="02010609060101010101" pitchFamily="49" charset="-122"/>
              </a:rPr>
              <a:t>）</a:t>
            </a:r>
            <a:endParaRPr lang="zh-CN" altLang="en-US" sz="2800" dirty="0">
              <a:solidFill>
                <a:srgbClr val="66FF33"/>
              </a:solidFill>
              <a:ea typeface="黑体" panose="02010609060101010101" pitchFamily="49" charset="-122"/>
            </a:endParaRPr>
          </a:p>
        </p:txBody>
      </p:sp>
      <p:sp>
        <p:nvSpPr>
          <p:cNvPr id="96260" name="Text Box 4"/>
          <p:cNvSpPr txBox="1"/>
          <p:nvPr/>
        </p:nvSpPr>
        <p:spPr>
          <a:xfrm>
            <a:off x="228600" y="76200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二、病毒感染的起始</a:t>
            </a:r>
            <a:endParaRPr lang="zh-CN" altLang="en-US" sz="2400" b="1" dirty="0">
              <a:ea typeface="黑体" panose="02010609060101010101" pitchFamily="49" charset="-122"/>
            </a:endParaRPr>
          </a:p>
        </p:txBody>
      </p:sp>
      <p:sp>
        <p:nvSpPr>
          <p:cNvPr id="945157" name="Text Box 5"/>
          <p:cNvSpPr txBox="1"/>
          <p:nvPr/>
        </p:nvSpPr>
        <p:spPr>
          <a:xfrm>
            <a:off x="441325" y="1412875"/>
            <a:ext cx="1571625" cy="4667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1、吸附：</a:t>
            </a:r>
            <a:endParaRPr lang="zh-CN" altLang="en-US" sz="2400" b="1" dirty="0">
              <a:ea typeface="黑体" panose="02010609060101010101" pitchFamily="49" charset="-122"/>
            </a:endParaRPr>
          </a:p>
        </p:txBody>
      </p:sp>
      <p:sp>
        <p:nvSpPr>
          <p:cNvPr id="945158" name="Text Box 6"/>
          <p:cNvSpPr txBox="1"/>
          <p:nvPr/>
        </p:nvSpPr>
        <p:spPr>
          <a:xfrm>
            <a:off x="0" y="3810000"/>
            <a:ext cx="803275" cy="831850"/>
          </a:xfrm>
          <a:prstGeom prst="rect">
            <a:avLst/>
          </a:prstGeom>
          <a:solidFill>
            <a:srgbClr val="000080"/>
          </a:solidFill>
          <a:ln w="9525" cap="flat" cmpd="sng">
            <a:solidFill>
              <a:srgbClr val="FFFF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毒粒</a:t>
            </a:r>
            <a:endParaRPr lang="zh-CN" altLang="en-US" sz="2400" b="1" dirty="0">
              <a:ea typeface="黑体" panose="02010609060101010101" pitchFamily="49" charset="-122"/>
            </a:endParaRPr>
          </a:p>
        </p:txBody>
      </p:sp>
      <p:sp>
        <p:nvSpPr>
          <p:cNvPr id="945159" name="Text Box 7"/>
          <p:cNvSpPr txBox="1"/>
          <p:nvPr/>
        </p:nvSpPr>
        <p:spPr>
          <a:xfrm>
            <a:off x="7696200" y="3810000"/>
            <a:ext cx="1419225" cy="466725"/>
          </a:xfrm>
          <a:prstGeom prst="rect">
            <a:avLst/>
          </a:prstGeom>
          <a:solidFill>
            <a:srgbClr val="993300"/>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敏感细胞</a:t>
            </a:r>
            <a:endParaRPr lang="zh-CN" altLang="en-US" sz="2400" b="1" dirty="0">
              <a:ea typeface="黑体" panose="02010609060101010101" pitchFamily="49" charset="-122"/>
            </a:endParaRPr>
          </a:p>
        </p:txBody>
      </p:sp>
      <p:sp>
        <p:nvSpPr>
          <p:cNvPr id="945160" name="Text Box 8"/>
          <p:cNvSpPr txBox="1"/>
          <p:nvPr/>
        </p:nvSpPr>
        <p:spPr>
          <a:xfrm>
            <a:off x="1905000" y="2438400"/>
            <a:ext cx="5086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accent1"/>
                </a:solidFill>
                <a:ea typeface="黑体" panose="02010609060101010101" pitchFamily="49" charset="-122"/>
              </a:rPr>
              <a:t>随机碰撞而接触（静电引力或氢键）</a:t>
            </a:r>
            <a:endParaRPr lang="zh-CN" altLang="en-US" sz="2400" b="1" dirty="0">
              <a:ea typeface="黑体" panose="02010609060101010101" pitchFamily="49" charset="-122"/>
            </a:endParaRPr>
          </a:p>
        </p:txBody>
      </p:sp>
      <p:sp>
        <p:nvSpPr>
          <p:cNvPr id="945161" name="Text Box 9"/>
          <p:cNvSpPr txBox="1"/>
          <p:nvPr/>
        </p:nvSpPr>
        <p:spPr>
          <a:xfrm>
            <a:off x="1447800" y="2962275"/>
            <a:ext cx="5762625" cy="466725"/>
          </a:xfrm>
          <a:prstGeom prst="rect">
            <a:avLst/>
          </a:prstGeom>
          <a:solidFill>
            <a:schemeClr val="bg2"/>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可逆吸附，无特异性</a:t>
            </a:r>
            <a:r>
              <a:rPr lang="zh-CN" altLang="en-US" sz="2000" b="1" dirty="0">
                <a:ea typeface="黑体" panose="02010609060101010101" pitchFamily="49" charset="-122"/>
              </a:rPr>
              <a:t>（</a:t>
            </a:r>
            <a:r>
              <a:rPr lang="zh-CN" altLang="en-US" sz="2000" b="1" dirty="0">
                <a:solidFill>
                  <a:schemeClr val="folHlink"/>
                </a:solidFill>
                <a:ea typeface="黑体" panose="02010609060101010101" pitchFamily="49" charset="-122"/>
              </a:rPr>
              <a:t>非细胞颗粒也可吸附</a:t>
            </a:r>
            <a:r>
              <a:rPr lang="zh-CN" altLang="en-US" sz="2000" b="1" dirty="0">
                <a:ea typeface="黑体" panose="02010609060101010101" pitchFamily="49" charset="-122"/>
              </a:rPr>
              <a:t>）</a:t>
            </a:r>
            <a:endParaRPr lang="zh-CN" altLang="en-US" sz="2400" b="1" dirty="0">
              <a:ea typeface="黑体" panose="02010609060101010101" pitchFamily="49" charset="-122"/>
            </a:endParaRPr>
          </a:p>
        </p:txBody>
      </p:sp>
      <p:cxnSp>
        <p:nvCxnSpPr>
          <p:cNvPr id="945162" name="AutoShape 10"/>
          <p:cNvCxnSpPr/>
          <p:nvPr/>
        </p:nvCxnSpPr>
        <p:spPr>
          <a:xfrm>
            <a:off x="1371600" y="2895600"/>
            <a:ext cx="5867400" cy="0"/>
          </a:xfrm>
          <a:prstGeom prst="straightConnector1">
            <a:avLst/>
          </a:prstGeom>
          <a:ln w="53975" cap="flat" cmpd="sng">
            <a:solidFill>
              <a:srgbClr val="99CC00"/>
            </a:solidFill>
            <a:prstDash val="solid"/>
            <a:headEnd type="triangle" w="med" len="med"/>
            <a:tailEnd type="triangle" w="med" len="med"/>
          </a:ln>
        </p:spPr>
      </p:cxnSp>
      <p:sp>
        <p:nvSpPr>
          <p:cNvPr id="945163" name="AutoShape 11"/>
          <p:cNvSpPr/>
          <p:nvPr/>
        </p:nvSpPr>
        <p:spPr>
          <a:xfrm>
            <a:off x="914400" y="3429000"/>
            <a:ext cx="228600" cy="1295400"/>
          </a:xfrm>
          <a:prstGeom prst="leftBrace">
            <a:avLst>
              <a:gd name="adj1" fmla="val 47222"/>
              <a:gd name="adj2" fmla="val 50000"/>
            </a:avLst>
          </a:prstGeom>
          <a:noFill/>
          <a:ln w="31750" cap="flat" cmpd="sng">
            <a:solidFill>
              <a:schemeClr val="accent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45164" name="AutoShape 12"/>
          <p:cNvSpPr/>
          <p:nvPr/>
        </p:nvSpPr>
        <p:spPr>
          <a:xfrm>
            <a:off x="7391400" y="3429000"/>
            <a:ext cx="228600" cy="1219200"/>
          </a:xfrm>
          <a:prstGeom prst="rightBrace">
            <a:avLst>
              <a:gd name="adj1" fmla="val 44444"/>
              <a:gd name="adj2" fmla="val 50000"/>
            </a:avLst>
          </a:prstGeom>
          <a:noFill/>
          <a:ln w="31750" cap="flat" cmpd="sng">
            <a:solidFill>
              <a:srgbClr val="FF99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cxnSp>
        <p:nvCxnSpPr>
          <p:cNvPr id="945165" name="AutoShape 13"/>
          <p:cNvCxnSpPr/>
          <p:nvPr/>
        </p:nvCxnSpPr>
        <p:spPr>
          <a:xfrm>
            <a:off x="1524000" y="5181600"/>
            <a:ext cx="5638800" cy="0"/>
          </a:xfrm>
          <a:prstGeom prst="straightConnector1">
            <a:avLst/>
          </a:prstGeom>
          <a:ln w="53975" cap="flat" cmpd="sng">
            <a:solidFill>
              <a:schemeClr val="folHlink"/>
            </a:solidFill>
            <a:prstDash val="solid"/>
            <a:headEnd type="none" w="med" len="med"/>
            <a:tailEnd type="triangle" w="med" len="med"/>
          </a:ln>
        </p:spPr>
      </p:cxnSp>
      <p:sp>
        <p:nvSpPr>
          <p:cNvPr id="945166" name="Rectangle 14"/>
          <p:cNvSpPr/>
          <p:nvPr/>
        </p:nvSpPr>
        <p:spPr>
          <a:xfrm>
            <a:off x="2209800" y="4648200"/>
            <a:ext cx="44735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accent1"/>
                </a:solidFill>
                <a:ea typeface="黑体" panose="02010609060101010101" pitchFamily="49" charset="-122"/>
              </a:rPr>
              <a:t>病毒表面蛋白与细胞受体的结合</a:t>
            </a:r>
            <a:endParaRPr lang="zh-CN" altLang="en-US" sz="2000" b="1" dirty="0">
              <a:solidFill>
                <a:schemeClr val="tx2"/>
              </a:solidFill>
              <a:ea typeface="黑体" panose="02010609060101010101" pitchFamily="49" charset="-122"/>
            </a:endParaRPr>
          </a:p>
        </p:txBody>
      </p:sp>
      <p:sp>
        <p:nvSpPr>
          <p:cNvPr id="945167" name="Text Box 15"/>
          <p:cNvSpPr txBox="1"/>
          <p:nvPr/>
        </p:nvSpPr>
        <p:spPr>
          <a:xfrm>
            <a:off x="1143000" y="5334000"/>
            <a:ext cx="6069013" cy="466725"/>
          </a:xfrm>
          <a:prstGeom prst="rect">
            <a:avLst/>
          </a:prstGeom>
          <a:solidFill>
            <a:schemeClr val="bg2"/>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特异性，不可逆吸附，</a:t>
            </a:r>
            <a:r>
              <a:rPr lang="zh-CN" altLang="en-US" sz="2000" b="1" dirty="0">
                <a:solidFill>
                  <a:schemeClr val="folHlink"/>
                </a:solidFill>
                <a:ea typeface="黑体" panose="02010609060101010101" pitchFamily="49" charset="-122"/>
              </a:rPr>
              <a:t>启动病毒感染的第一阶段</a:t>
            </a:r>
            <a:endParaRPr lang="zh-CN" altLang="en-US" sz="2000" b="1" dirty="0">
              <a:solidFill>
                <a:schemeClr val="tx2"/>
              </a:solidFill>
              <a:ea typeface="黑体" panose="02010609060101010101" pitchFamily="49" charset="-122"/>
            </a:endParaRPr>
          </a:p>
        </p:txBody>
      </p:sp>
      <p:sp>
        <p:nvSpPr>
          <p:cNvPr id="945168" name="AutoShape 16">
            <a:hlinkClick r:id="rId1" action="ppaction://hlinkfile"/>
          </p:cNvPr>
          <p:cNvSpPr>
            <a:spLocks noChangeArrowheads="1"/>
          </p:cNvSpPr>
          <p:nvPr/>
        </p:nvSpPr>
        <p:spPr bwMode="auto">
          <a:xfrm>
            <a:off x="2411413" y="1341438"/>
            <a:ext cx="647700" cy="504825"/>
          </a:xfrm>
          <a:prstGeom prst="star5">
            <a:avLst/>
          </a:prstGeom>
          <a:solidFill>
            <a:srgbClr val="FF0000"/>
          </a:solidFill>
          <a:ln w="47625">
            <a:solidFill>
              <a:srgbClr val="FF00FF"/>
            </a:solidFill>
            <a:miter lim="800000"/>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945157"/>
                                        </p:tgtEl>
                                        <p:attrNameLst>
                                          <p:attrName>style.visibility</p:attrName>
                                        </p:attrNameLst>
                                      </p:cBhvr>
                                      <p:to>
                                        <p:strVal val="visible"/>
                                      </p:to>
                                    </p:set>
                                    <p:anim calcmode="lin" valueType="num">
                                      <p:cBhvr additive="base">
                                        <p:cTn id="7" dur="500" fill="hold"/>
                                        <p:tgtEl>
                                          <p:spTgt spid="945157"/>
                                        </p:tgtEl>
                                        <p:attrNameLst>
                                          <p:attrName>ppt_x</p:attrName>
                                        </p:attrNameLst>
                                      </p:cBhvr>
                                      <p:tavLst>
                                        <p:tav tm="0">
                                          <p:val>
                                            <p:strVal val="0-#ppt_w/2"/>
                                          </p:val>
                                        </p:tav>
                                        <p:tav tm="100000">
                                          <p:val>
                                            <p:strVal val="#ppt_x"/>
                                          </p:val>
                                        </p:tav>
                                      </p:tavLst>
                                    </p:anim>
                                    <p:anim calcmode="lin" valueType="num">
                                      <p:cBhvr additive="base">
                                        <p:cTn id="8" dur="500" fill="hold"/>
                                        <p:tgtEl>
                                          <p:spTgt spid="94515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45168"/>
                                        </p:tgtEl>
                                        <p:attrNameLst>
                                          <p:attrName>style.visibility</p:attrName>
                                        </p:attrNameLst>
                                      </p:cBhvr>
                                      <p:to>
                                        <p:strVal val="visible"/>
                                      </p:to>
                                    </p:set>
                                    <p:anim calcmode="lin" valueType="num">
                                      <p:cBhvr additive="base">
                                        <p:cTn id="13" dur="500" fill="hold"/>
                                        <p:tgtEl>
                                          <p:spTgt spid="945168"/>
                                        </p:tgtEl>
                                        <p:attrNameLst>
                                          <p:attrName>ppt_x</p:attrName>
                                        </p:attrNameLst>
                                      </p:cBhvr>
                                      <p:tavLst>
                                        <p:tav tm="0">
                                          <p:val>
                                            <p:strVal val="#ppt_x"/>
                                          </p:val>
                                        </p:tav>
                                        <p:tav tm="100000">
                                          <p:val>
                                            <p:strVal val="#ppt_x"/>
                                          </p:val>
                                        </p:tav>
                                      </p:tavLst>
                                    </p:anim>
                                    <p:anim calcmode="lin" valueType="num">
                                      <p:cBhvr additive="base">
                                        <p:cTn id="14" dur="500" fill="hold"/>
                                        <p:tgtEl>
                                          <p:spTgt spid="94516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945158"/>
                                        </p:tgtEl>
                                        <p:attrNameLst>
                                          <p:attrName>style.visibility</p:attrName>
                                        </p:attrNameLst>
                                      </p:cBhvr>
                                      <p:to>
                                        <p:strVal val="visible"/>
                                      </p:to>
                                    </p:set>
                                    <p:anim calcmode="lin" valueType="num">
                                      <p:cBhvr additive="base">
                                        <p:cTn id="19" dur="500" fill="hold"/>
                                        <p:tgtEl>
                                          <p:spTgt spid="945158"/>
                                        </p:tgtEl>
                                        <p:attrNameLst>
                                          <p:attrName>ppt_x</p:attrName>
                                        </p:attrNameLst>
                                      </p:cBhvr>
                                      <p:tavLst>
                                        <p:tav tm="0">
                                          <p:val>
                                            <p:strVal val="#ppt_x"/>
                                          </p:val>
                                        </p:tav>
                                        <p:tav tm="100000">
                                          <p:val>
                                            <p:strVal val="#ppt_x"/>
                                          </p:val>
                                        </p:tav>
                                      </p:tavLst>
                                    </p:anim>
                                    <p:anim calcmode="lin" valueType="num">
                                      <p:cBhvr additive="base">
                                        <p:cTn id="20" dur="500" fill="hold"/>
                                        <p:tgtEl>
                                          <p:spTgt spid="945158"/>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 presetClass="entr" presetSubtype="9" fill="hold" grpId="0" nodeType="afterEffect">
                                  <p:stCondLst>
                                    <p:cond delay="0"/>
                                  </p:stCondLst>
                                  <p:childTnLst>
                                    <p:set>
                                      <p:cBhvr>
                                        <p:cTn id="23" dur="1" fill="hold">
                                          <p:stCondLst>
                                            <p:cond delay="0"/>
                                          </p:stCondLst>
                                        </p:cTn>
                                        <p:tgtEl>
                                          <p:spTgt spid="945159"/>
                                        </p:tgtEl>
                                        <p:attrNameLst>
                                          <p:attrName>style.visibility</p:attrName>
                                        </p:attrNameLst>
                                      </p:cBhvr>
                                      <p:to>
                                        <p:strVal val="visible"/>
                                      </p:to>
                                    </p:set>
                                    <p:anim calcmode="lin" valueType="num">
                                      <p:cBhvr additive="base">
                                        <p:cTn id="24" dur="500" fill="hold"/>
                                        <p:tgtEl>
                                          <p:spTgt spid="945159"/>
                                        </p:tgtEl>
                                        <p:attrNameLst>
                                          <p:attrName>ppt_x</p:attrName>
                                        </p:attrNameLst>
                                      </p:cBhvr>
                                      <p:tavLst>
                                        <p:tav tm="0">
                                          <p:val>
                                            <p:strVal val="0-#ppt_w/2"/>
                                          </p:val>
                                        </p:tav>
                                        <p:tav tm="100000">
                                          <p:val>
                                            <p:strVal val="#ppt_x"/>
                                          </p:val>
                                        </p:tav>
                                      </p:tavLst>
                                    </p:anim>
                                    <p:anim calcmode="lin" valueType="num">
                                      <p:cBhvr additive="base">
                                        <p:cTn id="25" dur="500" fill="hold"/>
                                        <p:tgtEl>
                                          <p:spTgt spid="945159"/>
                                        </p:tgtEl>
                                        <p:attrNameLst>
                                          <p:attrName>ppt_y</p:attrName>
                                        </p:attrNameLst>
                                      </p:cBhvr>
                                      <p:tavLst>
                                        <p:tav tm="0">
                                          <p:val>
                                            <p:strVal val="0-#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945163"/>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945162"/>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0"/>
                                  </p:stCondLst>
                                  <p:childTnLst>
                                    <p:set>
                                      <p:cBhvr>
                                        <p:cTn id="35" dur="1" fill="hold">
                                          <p:stCondLst>
                                            <p:cond delay="0"/>
                                          </p:stCondLst>
                                        </p:cTn>
                                        <p:tgtEl>
                                          <p:spTgt spid="945164"/>
                                        </p:tgtEl>
                                        <p:attrNameLst>
                                          <p:attrName>style.visibility</p:attrName>
                                        </p:attrNameLst>
                                      </p:cBhvr>
                                      <p:to>
                                        <p:strVal val="visible"/>
                                      </p:to>
                                    </p:set>
                                  </p:childTnLst>
                                </p:cTn>
                              </p:par>
                            </p:childTnLst>
                          </p:cTn>
                        </p:par>
                        <p:par>
                          <p:cTn id="36" fill="hold">
                            <p:stCondLst>
                              <p:cond delay="0"/>
                            </p:stCondLst>
                            <p:childTnLst>
                              <p:par>
                                <p:cTn id="37" presetID="17" presetClass="entr" presetSubtype="10" fill="hold" grpId="0" nodeType="afterEffect">
                                  <p:stCondLst>
                                    <p:cond delay="0"/>
                                  </p:stCondLst>
                                  <p:childTnLst>
                                    <p:set>
                                      <p:cBhvr>
                                        <p:cTn id="38" dur="1" fill="hold">
                                          <p:stCondLst>
                                            <p:cond delay="0"/>
                                          </p:stCondLst>
                                        </p:cTn>
                                        <p:tgtEl>
                                          <p:spTgt spid="945160"/>
                                        </p:tgtEl>
                                        <p:attrNameLst>
                                          <p:attrName>style.visibility</p:attrName>
                                        </p:attrNameLst>
                                      </p:cBhvr>
                                      <p:to>
                                        <p:strVal val="visible"/>
                                      </p:to>
                                    </p:set>
                                    <p:anim calcmode="lin" valueType="num">
                                      <p:cBhvr>
                                        <p:cTn id="39" dur="500" fill="hold"/>
                                        <p:tgtEl>
                                          <p:spTgt spid="945160"/>
                                        </p:tgtEl>
                                        <p:attrNameLst>
                                          <p:attrName>ppt_w</p:attrName>
                                        </p:attrNameLst>
                                      </p:cBhvr>
                                      <p:tavLst>
                                        <p:tav tm="0">
                                          <p:val>
                                            <p:fltVal val="0.000000"/>
                                          </p:val>
                                        </p:tav>
                                        <p:tav tm="100000">
                                          <p:val>
                                            <p:strVal val="#ppt_w"/>
                                          </p:val>
                                        </p:tav>
                                      </p:tavLst>
                                    </p:anim>
                                    <p:anim calcmode="lin" valueType="num">
                                      <p:cBhvr>
                                        <p:cTn id="40" dur="500" fill="hold"/>
                                        <p:tgtEl>
                                          <p:spTgt spid="945160"/>
                                        </p:tgtEl>
                                        <p:attrNameLst>
                                          <p:attrName>ppt_h</p:attrName>
                                        </p:attrNameLst>
                                      </p:cBhvr>
                                      <p:tavLst>
                                        <p:tav tm="0">
                                          <p:val>
                                            <p:strVal val="#ppt_h"/>
                                          </p:val>
                                        </p:tav>
                                        <p:tav tm="100000">
                                          <p:val>
                                            <p:strVal val="#ppt_h"/>
                                          </p:val>
                                        </p:tav>
                                      </p:tavLst>
                                    </p:anim>
                                  </p:childTnLst>
                                </p:cTn>
                              </p:par>
                            </p:childTnLst>
                          </p:cTn>
                        </p:par>
                        <p:par>
                          <p:cTn id="41" fill="hold">
                            <p:stCondLst>
                              <p:cond delay="500"/>
                            </p:stCondLst>
                            <p:childTnLst>
                              <p:par>
                                <p:cTn id="42" presetID="2" presetClass="entr" presetSubtype="12" fill="hold" grpId="0" nodeType="afterEffect">
                                  <p:stCondLst>
                                    <p:cond delay="0"/>
                                  </p:stCondLst>
                                  <p:childTnLst>
                                    <p:set>
                                      <p:cBhvr>
                                        <p:cTn id="43" dur="1" fill="hold">
                                          <p:stCondLst>
                                            <p:cond delay="0"/>
                                          </p:stCondLst>
                                        </p:cTn>
                                        <p:tgtEl>
                                          <p:spTgt spid="945161"/>
                                        </p:tgtEl>
                                        <p:attrNameLst>
                                          <p:attrName>style.visibility</p:attrName>
                                        </p:attrNameLst>
                                      </p:cBhvr>
                                      <p:to>
                                        <p:strVal val="visible"/>
                                      </p:to>
                                    </p:set>
                                    <p:anim calcmode="lin" valueType="num">
                                      <p:cBhvr additive="base">
                                        <p:cTn id="44" dur="500" fill="hold"/>
                                        <p:tgtEl>
                                          <p:spTgt spid="945161"/>
                                        </p:tgtEl>
                                        <p:attrNameLst>
                                          <p:attrName>ppt_x</p:attrName>
                                        </p:attrNameLst>
                                      </p:cBhvr>
                                      <p:tavLst>
                                        <p:tav tm="0">
                                          <p:val>
                                            <p:strVal val="0-#ppt_w/2"/>
                                          </p:val>
                                        </p:tav>
                                        <p:tav tm="100000">
                                          <p:val>
                                            <p:strVal val="#ppt_x"/>
                                          </p:val>
                                        </p:tav>
                                      </p:tavLst>
                                    </p:anim>
                                    <p:anim calcmode="lin" valueType="num">
                                      <p:cBhvr additive="base">
                                        <p:cTn id="45" dur="500" fill="hold"/>
                                        <p:tgtEl>
                                          <p:spTgt spid="945161"/>
                                        </p:tgtEl>
                                        <p:attrNameLst>
                                          <p:attrName>ppt_y</p:attrName>
                                        </p:attrNameLst>
                                      </p:cBhvr>
                                      <p:tavLst>
                                        <p:tav tm="0">
                                          <p:val>
                                            <p:strVal val="1+#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3" presetClass="entr" presetSubtype="32" fill="hold" nodeType="clickEffect">
                                  <p:stCondLst>
                                    <p:cond delay="0"/>
                                  </p:stCondLst>
                                  <p:childTnLst>
                                    <p:set>
                                      <p:cBhvr>
                                        <p:cTn id="49" dur="1" fill="hold">
                                          <p:stCondLst>
                                            <p:cond delay="0"/>
                                          </p:stCondLst>
                                        </p:cTn>
                                        <p:tgtEl>
                                          <p:spTgt spid="945165"/>
                                        </p:tgtEl>
                                        <p:attrNameLst>
                                          <p:attrName>style.visibility</p:attrName>
                                        </p:attrNameLst>
                                      </p:cBhvr>
                                      <p:to>
                                        <p:strVal val="visible"/>
                                      </p:to>
                                    </p:set>
                                    <p:anim calcmode="lin" valueType="num">
                                      <p:cBhvr>
                                        <p:cTn id="50" dur="500" fill="hold"/>
                                        <p:tgtEl>
                                          <p:spTgt spid="945165"/>
                                        </p:tgtEl>
                                        <p:attrNameLst>
                                          <p:attrName>ppt_w</p:attrName>
                                        </p:attrNameLst>
                                      </p:cBhvr>
                                      <p:tavLst>
                                        <p:tav tm="0">
                                          <p:val>
                                            <p:strVal val="4*#ppt_w"/>
                                          </p:val>
                                        </p:tav>
                                        <p:tav tm="100000">
                                          <p:val>
                                            <p:strVal val="#ppt_w"/>
                                          </p:val>
                                        </p:tav>
                                      </p:tavLst>
                                    </p:anim>
                                    <p:anim calcmode="lin" valueType="num">
                                      <p:cBhvr>
                                        <p:cTn id="51" dur="500" fill="hold"/>
                                        <p:tgtEl>
                                          <p:spTgt spid="945165"/>
                                        </p:tgtEl>
                                        <p:attrNameLst>
                                          <p:attrName>ppt_h</p:attrName>
                                        </p:attrNameLst>
                                      </p:cBhvr>
                                      <p:tavLst>
                                        <p:tav tm="0">
                                          <p:val>
                                            <p:strVal val="4*#ppt_h"/>
                                          </p:val>
                                        </p:tav>
                                        <p:tav tm="100000">
                                          <p:val>
                                            <p:strVal val="#ppt_h"/>
                                          </p:val>
                                        </p:tav>
                                      </p:tavLst>
                                    </p:anim>
                                  </p:childTnLst>
                                </p:cTn>
                              </p:par>
                            </p:childTnLst>
                          </p:cTn>
                        </p:par>
                        <p:par>
                          <p:cTn id="52" fill="hold">
                            <p:stCondLst>
                              <p:cond delay="500"/>
                            </p:stCondLst>
                            <p:childTnLst>
                              <p:par>
                                <p:cTn id="53" presetID="2" presetClass="entr" presetSubtype="3" fill="hold" grpId="0" nodeType="afterEffect">
                                  <p:stCondLst>
                                    <p:cond delay="0"/>
                                  </p:stCondLst>
                                  <p:childTnLst>
                                    <p:set>
                                      <p:cBhvr>
                                        <p:cTn id="54" dur="1" fill="hold">
                                          <p:stCondLst>
                                            <p:cond delay="0"/>
                                          </p:stCondLst>
                                        </p:cTn>
                                        <p:tgtEl>
                                          <p:spTgt spid="945166"/>
                                        </p:tgtEl>
                                        <p:attrNameLst>
                                          <p:attrName>style.visibility</p:attrName>
                                        </p:attrNameLst>
                                      </p:cBhvr>
                                      <p:to>
                                        <p:strVal val="visible"/>
                                      </p:to>
                                    </p:set>
                                    <p:anim calcmode="lin" valueType="num">
                                      <p:cBhvr additive="base">
                                        <p:cTn id="55" dur="500" fill="hold"/>
                                        <p:tgtEl>
                                          <p:spTgt spid="945166"/>
                                        </p:tgtEl>
                                        <p:attrNameLst>
                                          <p:attrName>ppt_x</p:attrName>
                                        </p:attrNameLst>
                                      </p:cBhvr>
                                      <p:tavLst>
                                        <p:tav tm="0">
                                          <p:val>
                                            <p:strVal val="1+#ppt_w/2"/>
                                          </p:val>
                                        </p:tav>
                                        <p:tav tm="100000">
                                          <p:val>
                                            <p:strVal val="#ppt_x"/>
                                          </p:val>
                                        </p:tav>
                                      </p:tavLst>
                                    </p:anim>
                                    <p:anim calcmode="lin" valueType="num">
                                      <p:cBhvr additive="base">
                                        <p:cTn id="56" dur="500" fill="hold"/>
                                        <p:tgtEl>
                                          <p:spTgt spid="945166"/>
                                        </p:tgtEl>
                                        <p:attrNameLst>
                                          <p:attrName>ppt_y</p:attrName>
                                        </p:attrNameLst>
                                      </p:cBhvr>
                                      <p:tavLst>
                                        <p:tav tm="0">
                                          <p:val>
                                            <p:strVal val="0-#ppt_h/2"/>
                                          </p:val>
                                        </p:tav>
                                        <p:tav tm="100000">
                                          <p:val>
                                            <p:strVal val="#ppt_y"/>
                                          </p:val>
                                        </p:tav>
                                      </p:tavLst>
                                    </p:anim>
                                  </p:childTnLst>
                                </p:cTn>
                              </p:par>
                            </p:childTnLst>
                          </p:cTn>
                        </p:par>
                        <p:par>
                          <p:cTn id="57" fill="hold">
                            <p:stCondLst>
                              <p:cond delay="1000"/>
                            </p:stCondLst>
                            <p:childTnLst>
                              <p:par>
                                <p:cTn id="58" presetID="2" presetClass="entr" presetSubtype="9" fill="hold" grpId="0" nodeType="afterEffect">
                                  <p:stCondLst>
                                    <p:cond delay="0"/>
                                  </p:stCondLst>
                                  <p:childTnLst>
                                    <p:set>
                                      <p:cBhvr>
                                        <p:cTn id="59" dur="1" fill="hold">
                                          <p:stCondLst>
                                            <p:cond delay="0"/>
                                          </p:stCondLst>
                                        </p:cTn>
                                        <p:tgtEl>
                                          <p:spTgt spid="945167"/>
                                        </p:tgtEl>
                                        <p:attrNameLst>
                                          <p:attrName>style.visibility</p:attrName>
                                        </p:attrNameLst>
                                      </p:cBhvr>
                                      <p:to>
                                        <p:strVal val="visible"/>
                                      </p:to>
                                    </p:set>
                                    <p:anim calcmode="lin" valueType="num">
                                      <p:cBhvr additive="base">
                                        <p:cTn id="60" dur="500" fill="hold"/>
                                        <p:tgtEl>
                                          <p:spTgt spid="945167"/>
                                        </p:tgtEl>
                                        <p:attrNameLst>
                                          <p:attrName>ppt_x</p:attrName>
                                        </p:attrNameLst>
                                      </p:cBhvr>
                                      <p:tavLst>
                                        <p:tav tm="0">
                                          <p:val>
                                            <p:strVal val="0-#ppt_w/2"/>
                                          </p:val>
                                        </p:tav>
                                        <p:tav tm="100000">
                                          <p:val>
                                            <p:strVal val="#ppt_x"/>
                                          </p:val>
                                        </p:tav>
                                      </p:tavLst>
                                    </p:anim>
                                    <p:anim calcmode="lin" valueType="num">
                                      <p:cBhvr additive="base">
                                        <p:cTn id="61" dur="500" fill="hold"/>
                                        <p:tgtEl>
                                          <p:spTgt spid="94516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5157" grpId="0" animBg="1"/>
      <p:bldP spid="945158" grpId="0" animBg="1"/>
      <p:bldP spid="945159" grpId="0" animBg="1"/>
      <p:bldP spid="945160" grpId="0"/>
      <p:bldP spid="945161" grpId="0" animBg="1"/>
      <p:bldP spid="945163" grpId="0" animBg="1"/>
      <p:bldP spid="945164" grpId="0" animBg="1"/>
      <p:bldP spid="945166" grpId="0"/>
      <p:bldP spid="94516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Text Box 2"/>
          <p:cNvSpPr txBox="1"/>
          <p:nvPr/>
        </p:nvSpPr>
        <p:spPr>
          <a:xfrm>
            <a:off x="6496050" y="533400"/>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49" charset="-122"/>
              </a:rPr>
              <a:t>（参见</a:t>
            </a:r>
            <a:r>
              <a:rPr lang="en-US" altLang="zh-CN" b="1" dirty="0">
                <a:solidFill>
                  <a:srgbClr val="66FF33"/>
                </a:solidFill>
                <a:ea typeface="黑体" panose="02010609060101010101" pitchFamily="49" charset="-122"/>
              </a:rPr>
              <a:t>P167）</a:t>
            </a:r>
            <a:endParaRPr lang="en-US" altLang="zh-CN" sz="2800" dirty="0">
              <a:solidFill>
                <a:srgbClr val="66FF33"/>
              </a:solidFill>
              <a:ea typeface="黑体" panose="02010609060101010101" pitchFamily="49" charset="-122"/>
            </a:endParaRPr>
          </a:p>
        </p:txBody>
      </p:sp>
      <p:sp>
        <p:nvSpPr>
          <p:cNvPr id="98307" name="Text Box 3"/>
          <p:cNvSpPr txBox="1"/>
          <p:nvPr/>
        </p:nvSpPr>
        <p:spPr>
          <a:xfrm>
            <a:off x="6216650" y="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二、病毒感染的起始</a:t>
            </a:r>
            <a:endParaRPr lang="zh-CN" altLang="en-US" sz="2400" b="1" dirty="0">
              <a:ea typeface="黑体" panose="02010609060101010101" pitchFamily="49" charset="-122"/>
            </a:endParaRPr>
          </a:p>
        </p:txBody>
      </p:sp>
      <p:sp>
        <p:nvSpPr>
          <p:cNvPr id="98308" name="Text Box 4"/>
          <p:cNvSpPr txBox="1"/>
          <p:nvPr/>
        </p:nvSpPr>
        <p:spPr>
          <a:xfrm>
            <a:off x="0" y="0"/>
            <a:ext cx="1571625" cy="4667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1、吸附：</a:t>
            </a:r>
            <a:endParaRPr lang="zh-CN" altLang="en-US" sz="2400" b="1" dirty="0">
              <a:ea typeface="黑体" panose="02010609060101010101" pitchFamily="49" charset="-122"/>
            </a:endParaRPr>
          </a:p>
        </p:txBody>
      </p:sp>
      <p:pic>
        <p:nvPicPr>
          <p:cNvPr id="98309" name="Picture 5" descr="b8-f8"/>
          <p:cNvPicPr>
            <a:picLocks noChangeAspect="1"/>
          </p:cNvPicPr>
          <p:nvPr/>
        </p:nvPicPr>
        <p:blipFill>
          <a:blip r:embed="rId1"/>
          <a:stretch>
            <a:fillRect/>
          </a:stretch>
        </p:blipFill>
        <p:spPr>
          <a:xfrm>
            <a:off x="0" y="1066800"/>
            <a:ext cx="9144000" cy="3730625"/>
          </a:xfrm>
          <a:prstGeom prst="rect">
            <a:avLst/>
          </a:prstGeom>
          <a:noFill/>
          <a:ln w="9525">
            <a:noFill/>
          </a:ln>
        </p:spPr>
      </p:pic>
      <p:pic>
        <p:nvPicPr>
          <p:cNvPr id="98310" name="Picture 6" descr="flz-f6"/>
          <p:cNvPicPr>
            <a:picLocks noChangeAspect="1"/>
          </p:cNvPicPr>
          <p:nvPr/>
        </p:nvPicPr>
        <p:blipFill>
          <a:blip r:embed="rId2"/>
          <a:stretch>
            <a:fillRect/>
          </a:stretch>
        </p:blipFill>
        <p:spPr>
          <a:xfrm>
            <a:off x="0" y="3200400"/>
            <a:ext cx="5715000" cy="3660775"/>
          </a:xfrm>
          <a:prstGeom prst="rect">
            <a:avLst/>
          </a:prstGeom>
          <a:noFill/>
          <a:ln w="9525">
            <a:noFill/>
          </a:ln>
        </p:spPr>
      </p:pic>
      <p:sp>
        <p:nvSpPr>
          <p:cNvPr id="98311" name="Text Box 7"/>
          <p:cNvSpPr txBox="1"/>
          <p:nvPr/>
        </p:nvSpPr>
        <p:spPr>
          <a:xfrm>
            <a:off x="5902325" y="5791200"/>
            <a:ext cx="3257550" cy="831850"/>
          </a:xfrm>
          <a:prstGeom prst="rect">
            <a:avLst/>
          </a:prstGeom>
          <a:solidFill>
            <a:srgbClr val="008000"/>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分别吸附于大肠杆菌</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性毛和菌体上的噬菌体</a:t>
            </a:r>
            <a:endParaRPr lang="zh-CN" altLang="en-US" sz="2400" b="1" dirty="0">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Text Box 2"/>
          <p:cNvSpPr txBox="1"/>
          <p:nvPr/>
        </p:nvSpPr>
        <p:spPr>
          <a:xfrm>
            <a:off x="3241675" y="5229225"/>
            <a:ext cx="2071688"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accent1"/>
                </a:solidFill>
                <a:ea typeface="黑体" panose="02010609060101010101" pitchFamily="49" charset="-122"/>
              </a:rPr>
              <a:t>（参见</a:t>
            </a:r>
            <a:r>
              <a:rPr lang="en-US" altLang="zh-CN" sz="2400" b="1" dirty="0">
                <a:solidFill>
                  <a:schemeClr val="accent1"/>
                </a:solidFill>
                <a:ea typeface="黑体" panose="02010609060101010101" pitchFamily="49" charset="-122"/>
              </a:rPr>
              <a:t>P167</a:t>
            </a:r>
            <a:r>
              <a:rPr lang="zh-CN" altLang="en-US" sz="2400" b="1" dirty="0">
                <a:solidFill>
                  <a:schemeClr val="accent1"/>
                </a:solidFill>
                <a:ea typeface="黑体" panose="02010609060101010101" pitchFamily="49" charset="-122"/>
              </a:rPr>
              <a:t>）</a:t>
            </a:r>
            <a:endParaRPr lang="zh-CN" altLang="en-US" sz="2400" dirty="0">
              <a:solidFill>
                <a:schemeClr val="accent1"/>
              </a:solidFill>
              <a:ea typeface="黑体" panose="02010609060101010101" pitchFamily="49" charset="-122"/>
            </a:endParaRPr>
          </a:p>
        </p:txBody>
      </p:sp>
      <p:sp>
        <p:nvSpPr>
          <p:cNvPr id="100355" name="Text Box 3"/>
          <p:cNvSpPr txBox="1"/>
          <p:nvPr/>
        </p:nvSpPr>
        <p:spPr>
          <a:xfrm>
            <a:off x="6216650" y="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二、病毒感染的起始</a:t>
            </a:r>
            <a:endParaRPr lang="zh-CN" altLang="en-US" sz="2400" b="1" dirty="0">
              <a:ea typeface="黑体" panose="02010609060101010101" pitchFamily="49" charset="-122"/>
            </a:endParaRPr>
          </a:p>
        </p:txBody>
      </p:sp>
      <p:sp>
        <p:nvSpPr>
          <p:cNvPr id="100356" name="Text Box 4"/>
          <p:cNvSpPr txBox="1"/>
          <p:nvPr/>
        </p:nvSpPr>
        <p:spPr>
          <a:xfrm>
            <a:off x="0" y="0"/>
            <a:ext cx="1571625" cy="4667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1、吸附：</a:t>
            </a:r>
            <a:endParaRPr lang="zh-CN" altLang="en-US" sz="2400" b="1" dirty="0">
              <a:ea typeface="黑体" panose="02010609060101010101" pitchFamily="49" charset="-122"/>
            </a:endParaRPr>
          </a:p>
        </p:txBody>
      </p:sp>
      <p:sp>
        <p:nvSpPr>
          <p:cNvPr id="100357" name="Text Box 5"/>
          <p:cNvSpPr txBox="1"/>
          <p:nvPr/>
        </p:nvSpPr>
        <p:spPr>
          <a:xfrm>
            <a:off x="427038" y="1484313"/>
            <a:ext cx="8577262" cy="23177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60000"/>
              </a:lnSpc>
              <a:spcBef>
                <a:spcPct val="0"/>
              </a:spcBef>
              <a:buNone/>
            </a:pPr>
            <a:r>
              <a:rPr lang="zh-CN" altLang="en-US" b="1" u="sng" dirty="0">
                <a:solidFill>
                  <a:srgbClr val="66FF33"/>
                </a:solidFill>
                <a:ea typeface="黑体" panose="02010609060101010101" pitchFamily="49" charset="-122"/>
              </a:rPr>
              <a:t>动物宿主细胞</a:t>
            </a:r>
            <a:r>
              <a:rPr lang="zh-CN" altLang="en-US" sz="2800" b="1" dirty="0">
                <a:solidFill>
                  <a:schemeClr val="tx2"/>
                </a:solidFill>
                <a:ea typeface="黑体" panose="02010609060101010101" pitchFamily="49" charset="-122"/>
              </a:rPr>
              <a:t>及</a:t>
            </a:r>
            <a:r>
              <a:rPr lang="zh-CN" altLang="en-US" b="1" u="sng" dirty="0">
                <a:solidFill>
                  <a:srgbClr val="66FF33"/>
                </a:solidFill>
                <a:ea typeface="黑体" panose="02010609060101010101" pitchFamily="49" charset="-122"/>
              </a:rPr>
              <a:t>细菌</a:t>
            </a:r>
            <a:r>
              <a:rPr lang="zh-CN" altLang="en-US" sz="2800" b="1" dirty="0">
                <a:solidFill>
                  <a:schemeClr val="tx2"/>
                </a:solidFill>
                <a:ea typeface="黑体" panose="02010609060101010101" pitchFamily="49" charset="-122"/>
              </a:rPr>
              <a:t>表面病毒受体的存在可</a:t>
            </a:r>
            <a:endParaRPr lang="zh-CN" altLang="en-US" sz="2800" b="1" dirty="0">
              <a:solidFill>
                <a:schemeClr val="tx2"/>
              </a:solidFill>
              <a:ea typeface="黑体" panose="02010609060101010101" pitchFamily="49" charset="-122"/>
            </a:endParaRPr>
          </a:p>
          <a:p>
            <a:pPr marL="0" lvl="0" indent="0" algn="ctr" eaLnBrk="1" hangingPunct="1">
              <a:lnSpc>
                <a:spcPct val="160000"/>
              </a:lnSpc>
              <a:spcBef>
                <a:spcPct val="0"/>
              </a:spcBef>
              <a:buNone/>
            </a:pPr>
            <a:r>
              <a:rPr lang="zh-CN" altLang="en-US" sz="2800" b="1" dirty="0">
                <a:solidFill>
                  <a:schemeClr val="tx2"/>
                </a:solidFill>
                <a:ea typeface="黑体" panose="02010609060101010101" pitchFamily="49" charset="-122"/>
              </a:rPr>
              <a:t>通过生化、遗传等实验证明，</a:t>
            </a:r>
            <a:endParaRPr lang="zh-CN" altLang="en-US" sz="2800" b="1" dirty="0">
              <a:solidFill>
                <a:schemeClr val="tx2"/>
              </a:solidFill>
              <a:ea typeface="黑体" panose="02010609060101010101" pitchFamily="49" charset="-122"/>
            </a:endParaRPr>
          </a:p>
          <a:p>
            <a:pPr marL="0" lvl="0" indent="0" algn="ctr" eaLnBrk="1" hangingPunct="1">
              <a:lnSpc>
                <a:spcPct val="160000"/>
              </a:lnSpc>
              <a:spcBef>
                <a:spcPct val="0"/>
              </a:spcBef>
              <a:buNone/>
            </a:pPr>
            <a:r>
              <a:rPr lang="zh-CN" altLang="en-US" sz="2800" b="1" dirty="0">
                <a:solidFill>
                  <a:schemeClr val="tx2"/>
                </a:solidFill>
                <a:ea typeface="黑体" panose="02010609060101010101" pitchFamily="49" charset="-122"/>
              </a:rPr>
              <a:t>但</a:t>
            </a:r>
            <a:r>
              <a:rPr lang="zh-CN" altLang="en-US" sz="3600" b="1" u="sng" dirty="0">
                <a:solidFill>
                  <a:schemeClr val="folHlink"/>
                </a:solidFill>
                <a:ea typeface="黑体" panose="02010609060101010101" pitchFamily="49" charset="-122"/>
              </a:rPr>
              <a:t>至今仍未发现植物病毒的细胞受体</a:t>
            </a:r>
            <a:r>
              <a:rPr lang="zh-CN" altLang="en-US" sz="2800" b="1" dirty="0">
                <a:solidFill>
                  <a:schemeClr val="tx2"/>
                </a:solidFill>
                <a:ea typeface="黑体" panose="02010609060101010101" pitchFamily="49" charset="-122"/>
              </a:rPr>
              <a:t>存在。</a:t>
            </a:r>
            <a:endParaRPr lang="zh-CN" altLang="en-US" sz="2400" b="1" dirty="0">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Text Box 2"/>
          <p:cNvSpPr txBox="1"/>
          <p:nvPr/>
        </p:nvSpPr>
        <p:spPr>
          <a:xfrm>
            <a:off x="6496050" y="533400"/>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49" charset="-122"/>
              </a:rPr>
              <a:t>（参见</a:t>
            </a:r>
            <a:r>
              <a:rPr lang="en-US" altLang="zh-CN" b="1" dirty="0">
                <a:solidFill>
                  <a:srgbClr val="66FF33"/>
                </a:solidFill>
                <a:ea typeface="黑体" panose="02010609060101010101" pitchFamily="49" charset="-122"/>
              </a:rPr>
              <a:t>P167）</a:t>
            </a:r>
            <a:endParaRPr lang="en-US" altLang="zh-CN" sz="2800" dirty="0">
              <a:solidFill>
                <a:srgbClr val="66FF33"/>
              </a:solidFill>
              <a:ea typeface="黑体" panose="02010609060101010101" pitchFamily="49" charset="-122"/>
            </a:endParaRPr>
          </a:p>
        </p:txBody>
      </p:sp>
      <p:sp>
        <p:nvSpPr>
          <p:cNvPr id="102403" name="Text Box 3"/>
          <p:cNvSpPr txBox="1"/>
          <p:nvPr/>
        </p:nvSpPr>
        <p:spPr>
          <a:xfrm>
            <a:off x="6216650" y="0"/>
            <a:ext cx="29273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dirty="0">
                <a:solidFill>
                  <a:schemeClr val="folHlink"/>
                </a:solidFill>
                <a:ea typeface="黑体" panose="02010609060101010101" pitchFamily="49" charset="-122"/>
              </a:rPr>
              <a:t>二、病毒感染的起始</a:t>
            </a:r>
            <a:endParaRPr lang="zh-CN" altLang="en-US" sz="2400" dirty="0">
              <a:ea typeface="黑体" panose="02010609060101010101" pitchFamily="49" charset="-122"/>
            </a:endParaRPr>
          </a:p>
        </p:txBody>
      </p:sp>
      <p:sp>
        <p:nvSpPr>
          <p:cNvPr id="102404" name="Text Box 4"/>
          <p:cNvSpPr txBox="1"/>
          <p:nvPr/>
        </p:nvSpPr>
        <p:spPr>
          <a:xfrm>
            <a:off x="0" y="0"/>
            <a:ext cx="1571625" cy="4667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2、侵入：</a:t>
            </a:r>
            <a:endParaRPr lang="zh-CN" altLang="en-US" sz="2400" b="1" dirty="0">
              <a:ea typeface="黑体" panose="02010609060101010101" pitchFamily="49" charset="-122"/>
            </a:endParaRPr>
          </a:p>
        </p:txBody>
      </p:sp>
      <p:sp>
        <p:nvSpPr>
          <p:cNvPr id="102405" name="Text Box 5"/>
          <p:cNvSpPr txBox="1"/>
          <p:nvPr/>
        </p:nvSpPr>
        <p:spPr>
          <a:xfrm>
            <a:off x="82550" y="2078038"/>
            <a:ext cx="9201150" cy="293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65000"/>
              </a:lnSpc>
              <a:spcBef>
                <a:spcPct val="0"/>
              </a:spcBef>
              <a:buNone/>
            </a:pPr>
            <a:r>
              <a:rPr lang="zh-CN" altLang="en-US" sz="2800" b="1" dirty="0">
                <a:solidFill>
                  <a:schemeClr val="tx2"/>
                </a:solidFill>
                <a:ea typeface="黑体" panose="02010609060101010101" pitchFamily="49" charset="-122"/>
              </a:rPr>
              <a:t>侵入又称病毒内化，它是一个病毒吸附后几乎立即发生，</a:t>
            </a:r>
            <a:endParaRPr lang="zh-CN" altLang="en-US" sz="2800" b="1" dirty="0">
              <a:solidFill>
                <a:schemeClr val="tx2"/>
              </a:solidFill>
              <a:ea typeface="黑体" panose="02010609060101010101" pitchFamily="49" charset="-122"/>
            </a:endParaRPr>
          </a:p>
          <a:p>
            <a:pPr marL="0" lvl="0" indent="0" algn="ctr" eaLnBrk="1" hangingPunct="1">
              <a:lnSpc>
                <a:spcPct val="165000"/>
              </a:lnSpc>
              <a:spcBef>
                <a:spcPct val="0"/>
              </a:spcBef>
              <a:buNone/>
            </a:pPr>
            <a:r>
              <a:rPr lang="zh-CN" altLang="en-US" sz="2800" b="1" dirty="0">
                <a:solidFill>
                  <a:schemeClr val="tx2"/>
                </a:solidFill>
                <a:ea typeface="黑体" panose="02010609060101010101" pitchFamily="49" charset="-122"/>
              </a:rPr>
              <a:t>依赖于能量的感染步骤。</a:t>
            </a:r>
            <a:endParaRPr lang="zh-CN" altLang="en-US" sz="2800" b="1" dirty="0">
              <a:solidFill>
                <a:schemeClr val="tx2"/>
              </a:solidFill>
              <a:ea typeface="黑体" panose="02010609060101010101" pitchFamily="49" charset="-122"/>
            </a:endParaRPr>
          </a:p>
          <a:p>
            <a:pPr marL="0" lvl="0" indent="0" algn="ctr" eaLnBrk="1" hangingPunct="1">
              <a:lnSpc>
                <a:spcPct val="165000"/>
              </a:lnSpc>
              <a:spcBef>
                <a:spcPct val="0"/>
              </a:spcBef>
              <a:buNone/>
            </a:pPr>
            <a:endParaRPr lang="zh-CN" altLang="en-US" sz="2000" b="1" dirty="0">
              <a:ea typeface="黑体" panose="02010609060101010101" pitchFamily="49" charset="-122"/>
            </a:endParaRPr>
          </a:p>
          <a:p>
            <a:pPr marL="0" lvl="0" indent="0" algn="ctr" eaLnBrk="1" hangingPunct="1">
              <a:lnSpc>
                <a:spcPct val="165000"/>
              </a:lnSpc>
              <a:spcBef>
                <a:spcPct val="0"/>
              </a:spcBef>
              <a:buNone/>
            </a:pPr>
            <a:r>
              <a:rPr lang="zh-CN" altLang="en-US" sz="3600" b="1" dirty="0">
                <a:solidFill>
                  <a:schemeClr val="folHlink"/>
                </a:solidFill>
                <a:ea typeface="黑体" panose="02010609060101010101" pitchFamily="49" charset="-122"/>
              </a:rPr>
              <a:t>不同的病毒-宿主系统的病毒侵入机制不同</a:t>
            </a:r>
            <a:endParaRPr lang="zh-CN" altLang="en-US" sz="3600" b="1" dirty="0">
              <a:solidFill>
                <a:schemeClr val="folHlink"/>
              </a:solidFill>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Text Box 2"/>
          <p:cNvSpPr txBox="1"/>
          <p:nvPr/>
        </p:nvSpPr>
        <p:spPr>
          <a:xfrm>
            <a:off x="6588125" y="533400"/>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49" charset="-122"/>
              </a:rPr>
              <a:t>（参见</a:t>
            </a:r>
            <a:r>
              <a:rPr lang="en-US" altLang="zh-CN" b="1" dirty="0">
                <a:solidFill>
                  <a:srgbClr val="66FF33"/>
                </a:solidFill>
                <a:ea typeface="黑体" panose="02010609060101010101" pitchFamily="49" charset="-122"/>
              </a:rPr>
              <a:t>P168）</a:t>
            </a:r>
            <a:endParaRPr lang="en-US" altLang="zh-CN" sz="2800" dirty="0">
              <a:solidFill>
                <a:srgbClr val="66FF33"/>
              </a:solidFill>
              <a:ea typeface="黑体" panose="02010609060101010101" pitchFamily="49" charset="-122"/>
            </a:endParaRPr>
          </a:p>
        </p:txBody>
      </p:sp>
      <p:sp>
        <p:nvSpPr>
          <p:cNvPr id="104451" name="Text Box 3"/>
          <p:cNvSpPr txBox="1"/>
          <p:nvPr/>
        </p:nvSpPr>
        <p:spPr>
          <a:xfrm>
            <a:off x="6216650" y="0"/>
            <a:ext cx="29416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二、病毒感染的起始</a:t>
            </a:r>
            <a:endParaRPr lang="zh-CN" altLang="en-US" sz="2400" b="1" dirty="0">
              <a:ea typeface="黑体" panose="02010609060101010101" pitchFamily="49" charset="-122"/>
            </a:endParaRPr>
          </a:p>
        </p:txBody>
      </p:sp>
      <p:sp>
        <p:nvSpPr>
          <p:cNvPr id="104452" name="Text Box 4"/>
          <p:cNvSpPr txBox="1"/>
          <p:nvPr/>
        </p:nvSpPr>
        <p:spPr>
          <a:xfrm>
            <a:off x="0" y="0"/>
            <a:ext cx="1571625" cy="466725"/>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3、脱壳：</a:t>
            </a:r>
            <a:endParaRPr lang="zh-CN" altLang="en-US" sz="2400" b="1" dirty="0">
              <a:ea typeface="黑体" panose="02010609060101010101" pitchFamily="49" charset="-122"/>
            </a:endParaRPr>
          </a:p>
        </p:txBody>
      </p:sp>
      <p:sp>
        <p:nvSpPr>
          <p:cNvPr id="959493" name="Text Box 5"/>
          <p:cNvSpPr txBox="1"/>
          <p:nvPr/>
        </p:nvSpPr>
        <p:spPr>
          <a:xfrm>
            <a:off x="900113" y="1649413"/>
            <a:ext cx="7486650" cy="1200150"/>
          </a:xfrm>
          <a:prstGeom prst="rect">
            <a:avLst/>
          </a:prstGeom>
          <a:solidFill>
            <a:srgbClr val="993366"/>
          </a:solid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脱壳是病毒侵入后，病毒的包膜和/或壳体除去而释放出病毒核酸的过程。脱壳是病毒基因组进行功能表达所必需的感染事件。</a:t>
            </a:r>
            <a:endParaRPr lang="zh-CN" altLang="en-US" sz="2400" b="1" dirty="0">
              <a:ea typeface="黑体" panose="02010609060101010101" pitchFamily="49" charset="-122"/>
            </a:endParaRPr>
          </a:p>
        </p:txBody>
      </p:sp>
      <p:sp>
        <p:nvSpPr>
          <p:cNvPr id="959496" name="AutoShape 8"/>
          <p:cNvSpPr/>
          <p:nvPr/>
        </p:nvSpPr>
        <p:spPr>
          <a:xfrm>
            <a:off x="3851275" y="3789363"/>
            <a:ext cx="609600" cy="304800"/>
          </a:xfrm>
          <a:prstGeom prst="downArrow">
            <a:avLst>
              <a:gd name="adj1" fmla="val 50000"/>
              <a:gd name="adj2" fmla="val 25000"/>
            </a:avLst>
          </a:prstGeom>
          <a:solidFill>
            <a:srgbClr val="0000FF"/>
          </a:solidFill>
          <a:ln w="9525" cap="flat" cmpd="sng">
            <a:solidFill>
              <a:srgbClr val="99CC00"/>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59497" name="Text Box 9"/>
          <p:cNvSpPr txBox="1"/>
          <p:nvPr/>
        </p:nvSpPr>
        <p:spPr>
          <a:xfrm>
            <a:off x="795338" y="4797425"/>
            <a:ext cx="72310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病毒的毒粒消失，失去原有的感染性，进入隐蔽期。</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59493"/>
                                        </p:tgtEl>
                                        <p:attrNameLst>
                                          <p:attrName>style.visibility</p:attrName>
                                        </p:attrNameLst>
                                      </p:cBhvr>
                                      <p:to>
                                        <p:strVal val="visible"/>
                                      </p:to>
                                    </p:set>
                                    <p:anim calcmode="lin" valueType="num">
                                      <p:cBhvr additive="base">
                                        <p:cTn id="7" dur="500" fill="hold"/>
                                        <p:tgtEl>
                                          <p:spTgt spid="959493"/>
                                        </p:tgtEl>
                                        <p:attrNameLst>
                                          <p:attrName>ppt_x</p:attrName>
                                        </p:attrNameLst>
                                      </p:cBhvr>
                                      <p:tavLst>
                                        <p:tav tm="0">
                                          <p:val>
                                            <p:strVal val="0-#ppt_w/2"/>
                                          </p:val>
                                        </p:tav>
                                        <p:tav tm="100000">
                                          <p:val>
                                            <p:strVal val="#ppt_x"/>
                                          </p:val>
                                        </p:tav>
                                      </p:tavLst>
                                    </p:anim>
                                    <p:anim calcmode="lin" valueType="num">
                                      <p:cBhvr additive="base">
                                        <p:cTn id="8" dur="500" fill="hold"/>
                                        <p:tgtEl>
                                          <p:spTgt spid="95949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959496"/>
                                        </p:tgtEl>
                                        <p:attrNameLst>
                                          <p:attrName>style.visibility</p:attrName>
                                        </p:attrNameLst>
                                      </p:cBhvr>
                                      <p:to>
                                        <p:strVal val="visible"/>
                                      </p:to>
                                    </p:set>
                                    <p:anim calcmode="lin" valueType="num">
                                      <p:cBhvr additive="base">
                                        <p:cTn id="13" dur="500" fill="hold"/>
                                        <p:tgtEl>
                                          <p:spTgt spid="959496"/>
                                        </p:tgtEl>
                                        <p:attrNameLst>
                                          <p:attrName>ppt_x</p:attrName>
                                        </p:attrNameLst>
                                      </p:cBhvr>
                                      <p:tavLst>
                                        <p:tav tm="0">
                                          <p:val>
                                            <p:strVal val="#ppt_x"/>
                                          </p:val>
                                        </p:tav>
                                        <p:tav tm="100000">
                                          <p:val>
                                            <p:strVal val="#ppt_x"/>
                                          </p:val>
                                        </p:tav>
                                      </p:tavLst>
                                    </p:anim>
                                    <p:anim calcmode="lin" valueType="num">
                                      <p:cBhvr additive="base">
                                        <p:cTn id="14" dur="500" fill="hold"/>
                                        <p:tgtEl>
                                          <p:spTgt spid="959496"/>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9" fill="hold" grpId="0" nodeType="afterEffect">
                                  <p:stCondLst>
                                    <p:cond delay="0"/>
                                  </p:stCondLst>
                                  <p:childTnLst>
                                    <p:set>
                                      <p:cBhvr>
                                        <p:cTn id="17" dur="1" fill="hold">
                                          <p:stCondLst>
                                            <p:cond delay="0"/>
                                          </p:stCondLst>
                                        </p:cTn>
                                        <p:tgtEl>
                                          <p:spTgt spid="959497"/>
                                        </p:tgtEl>
                                        <p:attrNameLst>
                                          <p:attrName>style.visibility</p:attrName>
                                        </p:attrNameLst>
                                      </p:cBhvr>
                                      <p:to>
                                        <p:strVal val="visible"/>
                                      </p:to>
                                    </p:set>
                                    <p:anim calcmode="lin" valueType="num">
                                      <p:cBhvr additive="base">
                                        <p:cTn id="18" dur="500" fill="hold"/>
                                        <p:tgtEl>
                                          <p:spTgt spid="959497"/>
                                        </p:tgtEl>
                                        <p:attrNameLst>
                                          <p:attrName>ppt_x</p:attrName>
                                        </p:attrNameLst>
                                      </p:cBhvr>
                                      <p:tavLst>
                                        <p:tav tm="0">
                                          <p:val>
                                            <p:strVal val="0-#ppt_w/2"/>
                                          </p:val>
                                        </p:tav>
                                        <p:tav tm="100000">
                                          <p:val>
                                            <p:strVal val="#ppt_x"/>
                                          </p:val>
                                        </p:tav>
                                      </p:tavLst>
                                    </p:anim>
                                    <p:anim calcmode="lin" valueType="num">
                                      <p:cBhvr additive="base">
                                        <p:cTn id="19" dur="500" fill="hold"/>
                                        <p:tgtEl>
                                          <p:spTgt spid="95949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493" grpId="0" animBg="1"/>
      <p:bldP spid="959496" grpId="0" animBg="1"/>
      <p:bldP spid="95949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Text Box 3"/>
          <p:cNvSpPr txBox="1"/>
          <p:nvPr/>
        </p:nvSpPr>
        <p:spPr>
          <a:xfrm>
            <a:off x="6583363" y="6165850"/>
            <a:ext cx="207010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00FF00"/>
                </a:solidFill>
                <a:ea typeface="黑体" panose="02010609060101010101" pitchFamily="49" charset="-122"/>
              </a:rPr>
              <a:t>（参见</a:t>
            </a:r>
            <a:r>
              <a:rPr lang="en-US" altLang="zh-CN" sz="2400" b="1" dirty="0">
                <a:solidFill>
                  <a:srgbClr val="00FF00"/>
                </a:solidFill>
                <a:ea typeface="黑体" panose="02010609060101010101" pitchFamily="49" charset="-122"/>
              </a:rPr>
              <a:t>P165）</a:t>
            </a:r>
            <a:endParaRPr lang="en-US" altLang="zh-CN" sz="2400" dirty="0">
              <a:solidFill>
                <a:srgbClr val="00FF00"/>
              </a:solidFill>
              <a:ea typeface="黑体" panose="02010609060101010101" pitchFamily="49" charset="-122"/>
            </a:endParaRPr>
          </a:p>
        </p:txBody>
      </p:sp>
      <p:sp>
        <p:nvSpPr>
          <p:cNvPr id="106499" name="Text Box 5"/>
          <p:cNvSpPr txBox="1"/>
          <p:nvPr/>
        </p:nvSpPr>
        <p:spPr>
          <a:xfrm>
            <a:off x="107950" y="115888"/>
            <a:ext cx="3532188" cy="461962"/>
          </a:xfrm>
          <a:prstGeom prst="rect">
            <a:avLst/>
          </a:prstGeom>
          <a:solidFill>
            <a:schemeClr val="bg2"/>
          </a:solidFill>
          <a:ln w="9525" cap="flat" cmpd="sng">
            <a:solidFill>
              <a:srgbClr val="FF66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隐蔽期（</a:t>
            </a:r>
            <a:r>
              <a:rPr lang="en-US" altLang="zh-CN" sz="2400" b="1" dirty="0">
                <a:ea typeface="黑体" panose="02010609060101010101" pitchFamily="49" charset="-122"/>
              </a:rPr>
              <a:t>eclipse period）</a:t>
            </a:r>
            <a:endParaRPr lang="zh-CN" altLang="en-US" sz="2400" b="1" dirty="0">
              <a:ea typeface="黑体" panose="02010609060101010101" pitchFamily="49" charset="-122"/>
            </a:endParaRPr>
          </a:p>
        </p:txBody>
      </p:sp>
      <p:sp>
        <p:nvSpPr>
          <p:cNvPr id="936967" name="Text Box 7"/>
          <p:cNvSpPr txBox="1"/>
          <p:nvPr/>
        </p:nvSpPr>
        <p:spPr>
          <a:xfrm>
            <a:off x="323850" y="896938"/>
            <a:ext cx="8569325" cy="1570037"/>
          </a:xfrm>
          <a:prstGeom prst="rect">
            <a:avLst/>
          </a:prstGeom>
          <a:solidFill>
            <a:schemeClr val="bg2"/>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在一步生长曲线的潜伏期的前一段，受染细胞内检测不到感染性病毒，后一阶段，感染性病毒在受染细胞内的数量急剧增加。</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solidFill>
                  <a:schemeClr val="folHlink"/>
                </a:solidFill>
                <a:ea typeface="黑体" panose="02010609060101010101" pitchFamily="49" charset="-122"/>
              </a:rPr>
              <a:t>隐蔽期</a:t>
            </a:r>
            <a:endParaRPr lang="zh-CN" altLang="en-US" sz="2400" b="1" dirty="0">
              <a:solidFill>
                <a:schemeClr val="folHlink"/>
              </a:solidFill>
              <a:ea typeface="黑体" panose="02010609060101010101" pitchFamily="49" charset="-122"/>
            </a:endParaRPr>
          </a:p>
          <a:p>
            <a:pPr marL="0" lvl="0" indent="0" eaLnBrk="1" hangingPunct="1">
              <a:spcBef>
                <a:spcPct val="0"/>
              </a:spcBef>
              <a:buNone/>
            </a:pPr>
            <a:r>
              <a:rPr lang="zh-CN" altLang="en-US" sz="2400" b="1" dirty="0">
                <a:solidFill>
                  <a:schemeClr val="accent1"/>
                </a:solidFill>
                <a:ea typeface="黑体" panose="02010609060101010101" pitchFamily="49" charset="-122"/>
              </a:rPr>
              <a:t>病毒在受染细胞内消失到细胞内出现新的感染性病毒的时间</a:t>
            </a:r>
            <a:endParaRPr lang="zh-CN" altLang="en-US" sz="2400" b="1" dirty="0">
              <a:solidFill>
                <a:schemeClr val="accent1"/>
              </a:solidFill>
              <a:ea typeface="黑体" panose="02010609060101010101" pitchFamily="49" charset="-122"/>
            </a:endParaRPr>
          </a:p>
        </p:txBody>
      </p:sp>
      <p:sp>
        <p:nvSpPr>
          <p:cNvPr id="936968" name="Text Box 8"/>
          <p:cNvSpPr txBox="1"/>
          <p:nvPr/>
        </p:nvSpPr>
        <p:spPr>
          <a:xfrm>
            <a:off x="323850" y="2906713"/>
            <a:ext cx="8569325" cy="1200150"/>
          </a:xfrm>
          <a:prstGeom prst="rect">
            <a:avLst/>
          </a:prstGeom>
          <a:solidFill>
            <a:schemeClr val="bg2"/>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隐蔽期病毒在细胞内存在的动力学曲线呈</a:t>
            </a:r>
            <a:r>
              <a:rPr lang="zh-CN" altLang="en-US" sz="2400" b="1" dirty="0">
                <a:solidFill>
                  <a:schemeClr val="accent1"/>
                </a:solidFill>
                <a:ea typeface="黑体" panose="02010609060101010101" pitchFamily="49" charset="-122"/>
              </a:rPr>
              <a:t>线性函数</a:t>
            </a:r>
            <a:r>
              <a:rPr lang="zh-CN" altLang="en-US" sz="2400" b="1" dirty="0">
                <a:ea typeface="黑体" panose="02010609060101010101" pitchFamily="49" charset="-122"/>
              </a:rPr>
              <a:t>，而非</a:t>
            </a:r>
            <a:r>
              <a:rPr lang="zh-CN" altLang="en-US" sz="2400" b="1" dirty="0">
                <a:solidFill>
                  <a:schemeClr val="accent1"/>
                </a:solidFill>
                <a:ea typeface="黑体" panose="02010609060101010101" pitchFamily="49" charset="-122"/>
              </a:rPr>
              <a:t>指数关系</a:t>
            </a:r>
            <a:r>
              <a:rPr lang="zh-CN" altLang="en-US" sz="2400" b="1" dirty="0">
                <a:ea typeface="黑体" panose="02010609060101010101" pitchFamily="49" charset="-122"/>
              </a:rPr>
              <a:t>，从而证明子代病毒颗粒是由新合成的病毒基因组与蛋白质经装配成熟，而不是通过双分裂方式产生的。</a:t>
            </a:r>
            <a:endParaRPr lang="zh-CN" altLang="en-US" sz="2400" dirty="0">
              <a:ea typeface="黑体" panose="02010609060101010101" pitchFamily="49" charset="-122"/>
            </a:endParaRPr>
          </a:p>
        </p:txBody>
      </p:sp>
      <p:sp>
        <p:nvSpPr>
          <p:cNvPr id="936969" name="Text Box 9"/>
          <p:cNvSpPr txBox="1"/>
          <p:nvPr/>
        </p:nvSpPr>
        <p:spPr>
          <a:xfrm>
            <a:off x="323850" y="4581525"/>
            <a:ext cx="8569325" cy="1200150"/>
          </a:xfrm>
          <a:prstGeom prst="rect">
            <a:avLst/>
          </a:prstGeom>
          <a:solidFill>
            <a:schemeClr val="bg2"/>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不同病毒的隐蔽期长短不同：</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例如，</a:t>
            </a:r>
            <a:r>
              <a:rPr lang="en-US" altLang="zh-CN" sz="2400" b="1" dirty="0">
                <a:ea typeface="黑体" panose="02010609060101010101" pitchFamily="49" charset="-122"/>
              </a:rPr>
              <a:t>DNA</a:t>
            </a:r>
            <a:r>
              <a:rPr lang="zh-CN" altLang="en-US" sz="2400" b="1" dirty="0">
                <a:ea typeface="黑体" panose="02010609060101010101" pitchFamily="49" charset="-122"/>
              </a:rPr>
              <a:t>动物病毒的隐蔽期为5～20小时，</a:t>
            </a:r>
            <a:r>
              <a:rPr lang="en-US" altLang="zh-CN" sz="2400" b="1" dirty="0">
                <a:ea typeface="黑体" panose="02010609060101010101" pitchFamily="49" charset="-122"/>
              </a:rPr>
              <a:t>RNA</a:t>
            </a:r>
            <a:r>
              <a:rPr lang="zh-CN" altLang="en-US" sz="2400" b="1" dirty="0">
                <a:ea typeface="黑体" panose="02010609060101010101" pitchFamily="49" charset="-122"/>
              </a:rPr>
              <a:t>动物病毒为2～10小时。</a:t>
            </a:r>
            <a:endParaRPr lang="zh-CN" altLang="en-US" sz="2400" b="1" dirty="0">
              <a:solidFill>
                <a:schemeClr val="folHlink"/>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936967"/>
                                        </p:tgtEl>
                                        <p:attrNameLst>
                                          <p:attrName>style.visibility</p:attrName>
                                        </p:attrNameLst>
                                      </p:cBhvr>
                                      <p:to>
                                        <p:strVal val="visible"/>
                                      </p:to>
                                    </p:set>
                                    <p:anim calcmode="lin" valueType="num">
                                      <p:cBhvr additive="base">
                                        <p:cTn id="7" dur="500" fill="hold"/>
                                        <p:tgtEl>
                                          <p:spTgt spid="936967"/>
                                        </p:tgtEl>
                                        <p:attrNameLst>
                                          <p:attrName>ppt_x</p:attrName>
                                        </p:attrNameLst>
                                      </p:cBhvr>
                                      <p:tavLst>
                                        <p:tav tm="0">
                                          <p:val>
                                            <p:strVal val="#ppt_x"/>
                                          </p:val>
                                        </p:tav>
                                        <p:tav tm="100000">
                                          <p:val>
                                            <p:strVal val="#ppt_x"/>
                                          </p:val>
                                        </p:tav>
                                      </p:tavLst>
                                    </p:anim>
                                    <p:anim calcmode="lin" valueType="num">
                                      <p:cBhvr additive="base">
                                        <p:cTn id="8" dur="500" fill="hold"/>
                                        <p:tgtEl>
                                          <p:spTgt spid="93696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grpId="0" nodeType="clickEffect">
                                  <p:stCondLst>
                                    <p:cond delay="0"/>
                                  </p:stCondLst>
                                  <p:childTnLst>
                                    <p:set>
                                      <p:cBhvr>
                                        <p:cTn id="12" dur="1" fill="hold">
                                          <p:stCondLst>
                                            <p:cond delay="0"/>
                                          </p:stCondLst>
                                        </p:cTn>
                                        <p:tgtEl>
                                          <p:spTgt spid="936968"/>
                                        </p:tgtEl>
                                        <p:attrNameLst>
                                          <p:attrName>style.visibility</p:attrName>
                                        </p:attrNameLst>
                                      </p:cBhvr>
                                      <p:to>
                                        <p:strVal val="visible"/>
                                      </p:to>
                                    </p:set>
                                    <p:animEffect transition="in" filter="blinds(horizontal)">
                                      <p:cBhvr>
                                        <p:cTn id="13" dur="500"/>
                                        <p:tgtEl>
                                          <p:spTgt spid="93696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36969"/>
                                        </p:tgtEl>
                                        <p:attrNameLst>
                                          <p:attrName>style.visibility</p:attrName>
                                        </p:attrNameLst>
                                      </p:cBhvr>
                                      <p:to>
                                        <p:strVal val="visible"/>
                                      </p:to>
                                    </p:set>
                                    <p:anim calcmode="lin" valueType="num">
                                      <p:cBhvr additive="base">
                                        <p:cTn id="18" dur="500" fill="hold"/>
                                        <p:tgtEl>
                                          <p:spTgt spid="936969"/>
                                        </p:tgtEl>
                                        <p:attrNameLst>
                                          <p:attrName>ppt_x</p:attrName>
                                        </p:attrNameLst>
                                      </p:cBhvr>
                                      <p:tavLst>
                                        <p:tav tm="0">
                                          <p:val>
                                            <p:strVal val="0-#ppt_w/2"/>
                                          </p:val>
                                        </p:tav>
                                        <p:tav tm="100000">
                                          <p:val>
                                            <p:strVal val="#ppt_x"/>
                                          </p:val>
                                        </p:tav>
                                      </p:tavLst>
                                    </p:anim>
                                    <p:anim calcmode="lin" valueType="num">
                                      <p:cBhvr additive="base">
                                        <p:cTn id="19" dur="500" fill="hold"/>
                                        <p:tgtEl>
                                          <p:spTgt spid="9369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967" grpId="0" animBg="1"/>
      <p:bldP spid="936968" grpId="0" animBg="1"/>
      <p:bldP spid="93696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Text Box 2"/>
          <p:cNvSpPr txBox="1"/>
          <p:nvPr/>
        </p:nvSpPr>
        <p:spPr>
          <a:xfrm>
            <a:off x="3124200" y="0"/>
            <a:ext cx="312261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第三部分  病毒的复制</a:t>
            </a:r>
            <a:endParaRPr lang="zh-CN" altLang="en-US" sz="2400" b="1" dirty="0">
              <a:ea typeface="黑体" panose="02010609060101010101" pitchFamily="49" charset="-122"/>
            </a:endParaRPr>
          </a:p>
        </p:txBody>
      </p:sp>
      <p:sp>
        <p:nvSpPr>
          <p:cNvPr id="108547" name="Text Box 3"/>
          <p:cNvSpPr txBox="1"/>
          <p:nvPr/>
        </p:nvSpPr>
        <p:spPr>
          <a:xfrm>
            <a:off x="5292725" y="692150"/>
            <a:ext cx="37258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49" charset="-122"/>
              </a:rPr>
              <a:t>（参见</a:t>
            </a:r>
            <a:r>
              <a:rPr lang="en-US" altLang="zh-CN" b="1" dirty="0">
                <a:solidFill>
                  <a:srgbClr val="66FF33"/>
                </a:solidFill>
                <a:ea typeface="黑体" panose="02010609060101010101" pitchFamily="49" charset="-122"/>
              </a:rPr>
              <a:t>P168</a:t>
            </a:r>
            <a:r>
              <a:rPr lang="zh-CN" altLang="en-US" b="1" dirty="0">
                <a:solidFill>
                  <a:srgbClr val="66FF33"/>
                </a:solidFill>
                <a:ea typeface="黑体" panose="02010609060101010101" pitchFamily="49" charset="-122"/>
              </a:rPr>
              <a:t>～</a:t>
            </a:r>
            <a:r>
              <a:rPr lang="en-US" altLang="zh-CN" b="1" dirty="0">
                <a:solidFill>
                  <a:srgbClr val="66FF33"/>
                </a:solidFill>
                <a:ea typeface="黑体" panose="02010609060101010101" pitchFamily="49" charset="-122"/>
              </a:rPr>
              <a:t>172</a:t>
            </a:r>
            <a:r>
              <a:rPr lang="zh-CN" altLang="en-US" b="1" dirty="0">
                <a:solidFill>
                  <a:srgbClr val="66FF33"/>
                </a:solidFill>
                <a:ea typeface="黑体" panose="02010609060101010101" pitchFamily="49" charset="-122"/>
              </a:rPr>
              <a:t>）</a:t>
            </a:r>
            <a:endParaRPr lang="zh-CN" altLang="en-US" sz="2800" b="1" dirty="0">
              <a:solidFill>
                <a:srgbClr val="66FF33"/>
              </a:solidFill>
              <a:ea typeface="黑体" panose="02010609060101010101" pitchFamily="49" charset="-122"/>
            </a:endParaRPr>
          </a:p>
        </p:txBody>
      </p:sp>
      <p:sp>
        <p:nvSpPr>
          <p:cNvPr id="108548" name="Text Box 4"/>
          <p:cNvSpPr txBox="1"/>
          <p:nvPr/>
        </p:nvSpPr>
        <p:spPr>
          <a:xfrm>
            <a:off x="228600" y="762000"/>
            <a:ext cx="32480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三、病毒大分子的合成</a:t>
            </a:r>
            <a:endParaRPr lang="zh-CN" altLang="en-US" sz="2400" b="1" dirty="0">
              <a:ea typeface="黑体" panose="02010609060101010101" pitchFamily="49" charset="-122"/>
            </a:endParaRPr>
          </a:p>
        </p:txBody>
      </p:sp>
      <p:sp>
        <p:nvSpPr>
          <p:cNvPr id="963589" name="Text Box 5"/>
          <p:cNvSpPr txBox="1"/>
          <p:nvPr/>
        </p:nvSpPr>
        <p:spPr>
          <a:xfrm>
            <a:off x="250825" y="4941888"/>
            <a:ext cx="8610600" cy="588962"/>
          </a:xfrm>
          <a:prstGeom prst="rect">
            <a:avLst/>
          </a:prstGeom>
          <a:solidFill>
            <a:srgbClr val="0000FF"/>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ea typeface="黑体" panose="02010609060101010101" pitchFamily="49" charset="-122"/>
              </a:rPr>
              <a:t>病毒基因组的表达与复制存在着强烈的时序性</a:t>
            </a:r>
            <a:endParaRPr lang="zh-CN" altLang="en-US" sz="2400" b="1" dirty="0">
              <a:ea typeface="黑体" panose="02010609060101010101" pitchFamily="49" charset="-122"/>
            </a:endParaRPr>
          </a:p>
        </p:txBody>
      </p:sp>
      <p:sp>
        <p:nvSpPr>
          <p:cNvPr id="963590" name="Text Box 6"/>
          <p:cNvSpPr txBox="1"/>
          <p:nvPr/>
        </p:nvSpPr>
        <p:spPr>
          <a:xfrm>
            <a:off x="539750" y="1557338"/>
            <a:ext cx="3394075" cy="466725"/>
          </a:xfrm>
          <a:prstGeom prst="rect">
            <a:avLst/>
          </a:prstGeom>
          <a:solidFill>
            <a:srgbClr val="008000"/>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病毒基因组进入胞内</a:t>
            </a:r>
            <a:endParaRPr lang="zh-CN" altLang="en-US" sz="2400" b="1" dirty="0">
              <a:ea typeface="黑体" panose="02010609060101010101" pitchFamily="49" charset="-122"/>
            </a:endParaRPr>
          </a:p>
        </p:txBody>
      </p:sp>
      <p:sp>
        <p:nvSpPr>
          <p:cNvPr id="963591" name="AutoShape 7"/>
          <p:cNvSpPr/>
          <p:nvPr/>
        </p:nvSpPr>
        <p:spPr>
          <a:xfrm>
            <a:off x="4211638" y="1700213"/>
            <a:ext cx="381000" cy="152400"/>
          </a:xfrm>
          <a:prstGeom prst="rightArrow">
            <a:avLst>
              <a:gd name="adj1" fmla="val 50000"/>
              <a:gd name="adj2" fmla="val 62500"/>
            </a:avLst>
          </a:prstGeom>
          <a:solidFill>
            <a:schemeClr val="accent1"/>
          </a:solidFill>
          <a:ln w="9525" cap="flat" cmpd="sng">
            <a:solidFill>
              <a:schemeClr val="hlink"/>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63592" name="Text Box 8"/>
          <p:cNvSpPr txBox="1"/>
          <p:nvPr/>
        </p:nvSpPr>
        <p:spPr>
          <a:xfrm>
            <a:off x="4932363" y="1557338"/>
            <a:ext cx="3948112" cy="466725"/>
          </a:xfrm>
          <a:prstGeom prst="rect">
            <a:avLst/>
          </a:prstGeom>
          <a:solidFill>
            <a:srgbClr val="008000"/>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宿主细胞的代谢发生改变</a:t>
            </a:r>
            <a:endParaRPr lang="zh-CN" altLang="en-US" sz="2400" b="1" dirty="0">
              <a:ea typeface="黑体" panose="02010609060101010101" pitchFamily="49" charset="-122"/>
            </a:endParaRPr>
          </a:p>
        </p:txBody>
      </p:sp>
      <p:sp>
        <p:nvSpPr>
          <p:cNvPr id="963593" name="AutoShape 9"/>
          <p:cNvSpPr/>
          <p:nvPr/>
        </p:nvSpPr>
        <p:spPr>
          <a:xfrm>
            <a:off x="7092950" y="2420938"/>
            <a:ext cx="304800" cy="228600"/>
          </a:xfrm>
          <a:prstGeom prst="downArrow">
            <a:avLst>
              <a:gd name="adj1" fmla="val 50000"/>
              <a:gd name="adj2" fmla="val 25000"/>
            </a:avLst>
          </a:prstGeom>
          <a:solidFill>
            <a:schemeClr val="accent1"/>
          </a:solidFill>
          <a:ln w="9525" cap="flat" cmpd="sng">
            <a:solidFill>
              <a:srgbClr val="99CC00"/>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63594" name="Text Box 10"/>
          <p:cNvSpPr txBox="1"/>
          <p:nvPr/>
        </p:nvSpPr>
        <p:spPr>
          <a:xfrm>
            <a:off x="92075" y="3068638"/>
            <a:ext cx="9051925" cy="1089025"/>
          </a:xfrm>
          <a:prstGeom prst="rect">
            <a:avLst/>
          </a:prstGeom>
          <a:solidFill>
            <a:schemeClr val="bg2"/>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5000"/>
              </a:lnSpc>
              <a:spcBef>
                <a:spcPct val="0"/>
              </a:spcBef>
              <a:buNone/>
            </a:pPr>
            <a:r>
              <a:rPr lang="zh-CN" altLang="en-US" sz="2400" b="1" dirty="0">
                <a:ea typeface="黑体" panose="02010609060101010101" pitchFamily="49" charset="-122"/>
              </a:rPr>
              <a:t>病毒利用宿主的生物合成机构和场所，使病毒核酸表达和复制，</a:t>
            </a:r>
            <a:endParaRPr lang="zh-CN" altLang="en-US" sz="2400" b="1" dirty="0">
              <a:ea typeface="黑体" panose="02010609060101010101" pitchFamily="49" charset="-122"/>
            </a:endParaRPr>
          </a:p>
          <a:p>
            <a:pPr marL="0" lvl="0" indent="0" eaLnBrk="1" hangingPunct="1">
              <a:lnSpc>
                <a:spcPct val="135000"/>
              </a:lnSpc>
              <a:spcBef>
                <a:spcPct val="0"/>
              </a:spcBef>
              <a:buNone/>
            </a:pPr>
            <a:r>
              <a:rPr lang="zh-CN" altLang="en-US" sz="2400" b="1" dirty="0">
                <a:ea typeface="黑体" panose="02010609060101010101" pitchFamily="49" charset="-122"/>
              </a:rPr>
              <a:t>产生大量的病毒蛋白质和核酸。</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63590"/>
                                        </p:tgtEl>
                                        <p:attrNameLst>
                                          <p:attrName>style.visibility</p:attrName>
                                        </p:attrNameLst>
                                      </p:cBhvr>
                                      <p:to>
                                        <p:strVal val="visible"/>
                                      </p:to>
                                    </p:set>
                                    <p:anim calcmode="lin" valueType="num">
                                      <p:cBhvr additive="base">
                                        <p:cTn id="7" dur="500" fill="hold"/>
                                        <p:tgtEl>
                                          <p:spTgt spid="963590"/>
                                        </p:tgtEl>
                                        <p:attrNameLst>
                                          <p:attrName>ppt_x</p:attrName>
                                        </p:attrNameLst>
                                      </p:cBhvr>
                                      <p:tavLst>
                                        <p:tav tm="0">
                                          <p:val>
                                            <p:strVal val="0-#ppt_w/2"/>
                                          </p:val>
                                        </p:tav>
                                        <p:tav tm="100000">
                                          <p:val>
                                            <p:strVal val="#ppt_x"/>
                                          </p:val>
                                        </p:tav>
                                      </p:tavLst>
                                    </p:anim>
                                    <p:anim calcmode="lin" valueType="num">
                                      <p:cBhvr additive="base">
                                        <p:cTn id="8" dur="500" fill="hold"/>
                                        <p:tgtEl>
                                          <p:spTgt spid="96359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963591"/>
                                        </p:tgtEl>
                                        <p:attrNameLst>
                                          <p:attrName>style.visibility</p:attrName>
                                        </p:attrNameLst>
                                      </p:cBhvr>
                                      <p:to>
                                        <p:strVal val="visible"/>
                                      </p:to>
                                    </p:set>
                                    <p:anim calcmode="lin" valueType="num">
                                      <p:cBhvr additive="base">
                                        <p:cTn id="13" dur="500" fill="hold"/>
                                        <p:tgtEl>
                                          <p:spTgt spid="963591"/>
                                        </p:tgtEl>
                                        <p:attrNameLst>
                                          <p:attrName>ppt_x</p:attrName>
                                        </p:attrNameLst>
                                      </p:cBhvr>
                                      <p:tavLst>
                                        <p:tav tm="0">
                                          <p:val>
                                            <p:strVal val="1+#ppt_w/2"/>
                                          </p:val>
                                        </p:tav>
                                        <p:tav tm="100000">
                                          <p:val>
                                            <p:strVal val="#ppt_x"/>
                                          </p:val>
                                        </p:tav>
                                      </p:tavLst>
                                    </p:anim>
                                    <p:anim calcmode="lin" valueType="num">
                                      <p:cBhvr additive="base">
                                        <p:cTn id="14" dur="500" fill="hold"/>
                                        <p:tgtEl>
                                          <p:spTgt spid="963591"/>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12" fill="hold" grpId="0" nodeType="afterEffect">
                                  <p:stCondLst>
                                    <p:cond delay="0"/>
                                  </p:stCondLst>
                                  <p:childTnLst>
                                    <p:set>
                                      <p:cBhvr>
                                        <p:cTn id="17" dur="1" fill="hold">
                                          <p:stCondLst>
                                            <p:cond delay="0"/>
                                          </p:stCondLst>
                                        </p:cTn>
                                        <p:tgtEl>
                                          <p:spTgt spid="963592"/>
                                        </p:tgtEl>
                                        <p:attrNameLst>
                                          <p:attrName>style.visibility</p:attrName>
                                        </p:attrNameLst>
                                      </p:cBhvr>
                                      <p:to>
                                        <p:strVal val="visible"/>
                                      </p:to>
                                    </p:set>
                                    <p:anim calcmode="lin" valueType="num">
                                      <p:cBhvr additive="base">
                                        <p:cTn id="18" dur="500" fill="hold"/>
                                        <p:tgtEl>
                                          <p:spTgt spid="963592"/>
                                        </p:tgtEl>
                                        <p:attrNameLst>
                                          <p:attrName>ppt_x</p:attrName>
                                        </p:attrNameLst>
                                      </p:cBhvr>
                                      <p:tavLst>
                                        <p:tav tm="0">
                                          <p:val>
                                            <p:strVal val="0-#ppt_w/2"/>
                                          </p:val>
                                        </p:tav>
                                        <p:tav tm="100000">
                                          <p:val>
                                            <p:strVal val="#ppt_x"/>
                                          </p:val>
                                        </p:tav>
                                      </p:tavLst>
                                    </p:anim>
                                    <p:anim calcmode="lin" valueType="num">
                                      <p:cBhvr additive="base">
                                        <p:cTn id="19" dur="500" fill="hold"/>
                                        <p:tgtEl>
                                          <p:spTgt spid="963592"/>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9" fill="hold" grpId="0" nodeType="afterEffect">
                                  <p:stCondLst>
                                    <p:cond delay="0"/>
                                  </p:stCondLst>
                                  <p:childTnLst>
                                    <p:set>
                                      <p:cBhvr>
                                        <p:cTn id="22" dur="1" fill="hold">
                                          <p:stCondLst>
                                            <p:cond delay="0"/>
                                          </p:stCondLst>
                                        </p:cTn>
                                        <p:tgtEl>
                                          <p:spTgt spid="963593"/>
                                        </p:tgtEl>
                                        <p:attrNameLst>
                                          <p:attrName>style.visibility</p:attrName>
                                        </p:attrNameLst>
                                      </p:cBhvr>
                                      <p:to>
                                        <p:strVal val="visible"/>
                                      </p:to>
                                    </p:set>
                                    <p:anim calcmode="lin" valueType="num">
                                      <p:cBhvr additive="base">
                                        <p:cTn id="23" dur="500" fill="hold"/>
                                        <p:tgtEl>
                                          <p:spTgt spid="963593"/>
                                        </p:tgtEl>
                                        <p:attrNameLst>
                                          <p:attrName>ppt_x</p:attrName>
                                        </p:attrNameLst>
                                      </p:cBhvr>
                                      <p:tavLst>
                                        <p:tav tm="0">
                                          <p:val>
                                            <p:strVal val="0-#ppt_w/2"/>
                                          </p:val>
                                        </p:tav>
                                        <p:tav tm="100000">
                                          <p:val>
                                            <p:strVal val="#ppt_x"/>
                                          </p:val>
                                        </p:tav>
                                      </p:tavLst>
                                    </p:anim>
                                    <p:anim calcmode="lin" valueType="num">
                                      <p:cBhvr additive="base">
                                        <p:cTn id="24" dur="500" fill="hold"/>
                                        <p:tgtEl>
                                          <p:spTgt spid="963593"/>
                                        </p:tgtEl>
                                        <p:attrNameLst>
                                          <p:attrName>ppt_y</p:attrName>
                                        </p:attrNameLst>
                                      </p:cBhvr>
                                      <p:tavLst>
                                        <p:tav tm="0">
                                          <p:val>
                                            <p:strVal val="0-#ppt_h/2"/>
                                          </p:val>
                                        </p:tav>
                                        <p:tav tm="100000">
                                          <p:val>
                                            <p:strVal val="#ppt_y"/>
                                          </p:val>
                                        </p:tav>
                                      </p:tavLst>
                                    </p:anim>
                                  </p:childTnLst>
                                </p:cTn>
                              </p:par>
                            </p:childTnLst>
                          </p:cTn>
                        </p:par>
                        <p:par>
                          <p:cTn id="25" fill="hold">
                            <p:stCondLst>
                              <p:cond delay="1500"/>
                            </p:stCondLst>
                            <p:childTnLst>
                              <p:par>
                                <p:cTn id="26" presetID="16" presetClass="entr" presetSubtype="37" fill="hold" grpId="0" nodeType="afterEffect">
                                  <p:stCondLst>
                                    <p:cond delay="0"/>
                                  </p:stCondLst>
                                  <p:childTnLst>
                                    <p:set>
                                      <p:cBhvr>
                                        <p:cTn id="27" dur="1" fill="hold">
                                          <p:stCondLst>
                                            <p:cond delay="0"/>
                                          </p:stCondLst>
                                        </p:cTn>
                                        <p:tgtEl>
                                          <p:spTgt spid="963594"/>
                                        </p:tgtEl>
                                        <p:attrNameLst>
                                          <p:attrName>style.visibility</p:attrName>
                                        </p:attrNameLst>
                                      </p:cBhvr>
                                      <p:to>
                                        <p:strVal val="visible"/>
                                      </p:to>
                                    </p:set>
                                    <p:animEffect transition="in" filter="barn(outVertical)">
                                      <p:cBhvr>
                                        <p:cTn id="28" dur="500"/>
                                        <p:tgtEl>
                                          <p:spTgt spid="963594"/>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963589"/>
                                        </p:tgtEl>
                                        <p:attrNameLst>
                                          <p:attrName>style.visibility</p:attrName>
                                        </p:attrNameLst>
                                      </p:cBhvr>
                                      <p:to>
                                        <p:strVal val="visible"/>
                                      </p:to>
                                    </p:set>
                                    <p:anim calcmode="lin" valueType="num">
                                      <p:cBhvr additive="base">
                                        <p:cTn id="33" dur="500" fill="hold"/>
                                        <p:tgtEl>
                                          <p:spTgt spid="963589"/>
                                        </p:tgtEl>
                                        <p:attrNameLst>
                                          <p:attrName>ppt_x</p:attrName>
                                        </p:attrNameLst>
                                      </p:cBhvr>
                                      <p:tavLst>
                                        <p:tav tm="0">
                                          <p:val>
                                            <p:strVal val="0-#ppt_w/2"/>
                                          </p:val>
                                        </p:tav>
                                        <p:tav tm="100000">
                                          <p:val>
                                            <p:strVal val="#ppt_x"/>
                                          </p:val>
                                        </p:tav>
                                      </p:tavLst>
                                    </p:anim>
                                    <p:anim calcmode="lin" valueType="num">
                                      <p:cBhvr additive="base">
                                        <p:cTn id="34" dur="500" fill="hold"/>
                                        <p:tgtEl>
                                          <p:spTgt spid="96358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3589" grpId="0" animBg="1"/>
      <p:bldP spid="963590" grpId="0" animBg="1"/>
      <p:bldP spid="963591" grpId="0" animBg="1"/>
      <p:bldP spid="963592" grpId="0" animBg="1"/>
      <p:bldP spid="963593" grpId="0" animBg="1"/>
      <p:bldP spid="96359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Text Box 2"/>
          <p:cNvSpPr txBox="1"/>
          <p:nvPr/>
        </p:nvSpPr>
        <p:spPr>
          <a:xfrm>
            <a:off x="152400" y="685800"/>
            <a:ext cx="32480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四、病毒的装配与释放</a:t>
            </a:r>
            <a:endParaRPr lang="zh-CN" altLang="en-US" sz="2400" b="1" dirty="0">
              <a:ea typeface="黑体" panose="02010609060101010101" pitchFamily="49" charset="-122"/>
            </a:endParaRPr>
          </a:p>
        </p:txBody>
      </p:sp>
      <p:sp>
        <p:nvSpPr>
          <p:cNvPr id="110595" name="Text Box 3"/>
          <p:cNvSpPr txBox="1"/>
          <p:nvPr/>
        </p:nvSpPr>
        <p:spPr>
          <a:xfrm>
            <a:off x="3124200" y="0"/>
            <a:ext cx="3122613"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第三部分  病毒的复制</a:t>
            </a:r>
            <a:endParaRPr lang="zh-CN" altLang="en-US" sz="2400" b="1" dirty="0">
              <a:ea typeface="黑体" panose="02010609060101010101" pitchFamily="49" charset="-122"/>
            </a:endParaRPr>
          </a:p>
        </p:txBody>
      </p:sp>
      <p:sp>
        <p:nvSpPr>
          <p:cNvPr id="110596" name="Text Box 4"/>
          <p:cNvSpPr txBox="1"/>
          <p:nvPr/>
        </p:nvSpPr>
        <p:spPr>
          <a:xfrm>
            <a:off x="5292725" y="692150"/>
            <a:ext cx="37258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49" charset="-122"/>
              </a:rPr>
              <a:t>（参见</a:t>
            </a:r>
            <a:r>
              <a:rPr lang="en-US" altLang="zh-CN" b="1" dirty="0">
                <a:solidFill>
                  <a:srgbClr val="66FF33"/>
                </a:solidFill>
                <a:ea typeface="黑体" panose="02010609060101010101" pitchFamily="49" charset="-122"/>
              </a:rPr>
              <a:t>P172</a:t>
            </a:r>
            <a:r>
              <a:rPr lang="zh-CN" altLang="en-US" b="1" dirty="0">
                <a:solidFill>
                  <a:srgbClr val="66FF33"/>
                </a:solidFill>
                <a:ea typeface="黑体" panose="02010609060101010101" pitchFamily="49" charset="-122"/>
              </a:rPr>
              <a:t>～</a:t>
            </a:r>
            <a:r>
              <a:rPr lang="en-US" altLang="zh-CN" b="1" dirty="0">
                <a:solidFill>
                  <a:srgbClr val="66FF33"/>
                </a:solidFill>
                <a:ea typeface="黑体" panose="02010609060101010101" pitchFamily="49" charset="-122"/>
              </a:rPr>
              <a:t>174</a:t>
            </a:r>
            <a:r>
              <a:rPr lang="zh-CN" altLang="en-US" b="1" dirty="0">
                <a:solidFill>
                  <a:srgbClr val="66FF33"/>
                </a:solidFill>
                <a:ea typeface="黑体" panose="02010609060101010101" pitchFamily="49" charset="-122"/>
              </a:rPr>
              <a:t>）</a:t>
            </a:r>
            <a:endParaRPr lang="zh-CN" altLang="en-US" sz="2800" b="1" dirty="0">
              <a:solidFill>
                <a:srgbClr val="66FF33"/>
              </a:solidFill>
              <a:ea typeface="黑体" panose="02010609060101010101" pitchFamily="49" charset="-122"/>
            </a:endParaRPr>
          </a:p>
        </p:txBody>
      </p:sp>
      <p:sp>
        <p:nvSpPr>
          <p:cNvPr id="110597" name="Text Box 5"/>
          <p:cNvSpPr txBox="1"/>
          <p:nvPr/>
        </p:nvSpPr>
        <p:spPr>
          <a:xfrm>
            <a:off x="111125" y="2109788"/>
            <a:ext cx="8782050" cy="830262"/>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新合成的毒粒结构组分组装成完整的病毒颗粒，称做</a:t>
            </a:r>
            <a:r>
              <a:rPr lang="zh-CN" altLang="en-US" sz="2400" b="1" dirty="0">
                <a:solidFill>
                  <a:schemeClr val="accent1"/>
                </a:solidFill>
                <a:ea typeface="黑体" panose="02010609060101010101" pitchFamily="49" charset="-122"/>
              </a:rPr>
              <a:t>病毒的装配</a:t>
            </a:r>
            <a:r>
              <a:rPr lang="zh-CN" altLang="en-US" sz="2400" b="1" dirty="0">
                <a:ea typeface="黑体" panose="02010609060101010101" pitchFamily="49" charset="-122"/>
              </a:rPr>
              <a:t>，亦称</a:t>
            </a:r>
            <a:r>
              <a:rPr lang="zh-CN" altLang="en-US" sz="2400" b="1" dirty="0">
                <a:solidFill>
                  <a:schemeClr val="accent1"/>
                </a:solidFill>
                <a:ea typeface="黑体" panose="02010609060101010101" pitchFamily="49" charset="-122"/>
              </a:rPr>
              <a:t>成熟（</a:t>
            </a:r>
            <a:r>
              <a:rPr lang="en-US" altLang="zh-CN" sz="2400" b="1" dirty="0">
                <a:solidFill>
                  <a:schemeClr val="accent1"/>
                </a:solidFill>
                <a:ea typeface="黑体" panose="02010609060101010101" pitchFamily="49" charset="-122"/>
              </a:rPr>
              <a:t>maturation）</a:t>
            </a:r>
            <a:r>
              <a:rPr lang="zh-CN" altLang="en-US" sz="2400" b="1" dirty="0">
                <a:ea typeface="黑体" panose="02010609060101010101" pitchFamily="49" charset="-122"/>
              </a:rPr>
              <a:t>或</a:t>
            </a:r>
            <a:r>
              <a:rPr lang="zh-CN" altLang="en-US" sz="2400" b="1" dirty="0">
                <a:solidFill>
                  <a:schemeClr val="accent1"/>
                </a:solidFill>
                <a:ea typeface="黑体" panose="02010609060101010101" pitchFamily="49" charset="-122"/>
              </a:rPr>
              <a:t>形态发生（</a:t>
            </a:r>
            <a:r>
              <a:rPr lang="en-US" altLang="zh-CN" sz="2400" b="1" dirty="0">
                <a:solidFill>
                  <a:schemeClr val="accent1"/>
                </a:solidFill>
                <a:ea typeface="黑体" panose="02010609060101010101" pitchFamily="49" charset="-122"/>
              </a:rPr>
              <a:t>morphogenesis）</a:t>
            </a:r>
            <a:r>
              <a:rPr lang="en-US" altLang="zh-CN" sz="2400" b="1" dirty="0">
                <a:ea typeface="黑体" panose="02010609060101010101" pitchFamily="49" charset="-122"/>
              </a:rPr>
              <a:t>。</a:t>
            </a:r>
            <a:endParaRPr lang="en-US" altLang="zh-CN" sz="2400" b="1" dirty="0">
              <a:ea typeface="黑体" panose="02010609060101010101" pitchFamily="49" charset="-122"/>
            </a:endParaRPr>
          </a:p>
        </p:txBody>
      </p:sp>
      <p:sp>
        <p:nvSpPr>
          <p:cNvPr id="110598" name="Text Box 6"/>
          <p:cNvSpPr txBox="1"/>
          <p:nvPr/>
        </p:nvSpPr>
        <p:spPr>
          <a:xfrm>
            <a:off x="1116013" y="4005263"/>
            <a:ext cx="69246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成熟的子代病毒颗粒然后依一定途径释放到细胞外</a:t>
            </a:r>
            <a:endParaRPr lang="zh-CN" altLang="en-US" sz="2400" b="1" dirty="0">
              <a:ea typeface="黑体" panose="02010609060101010101" pitchFamily="49" charset="-122"/>
            </a:endParaRPr>
          </a:p>
        </p:txBody>
      </p:sp>
      <p:sp>
        <p:nvSpPr>
          <p:cNvPr id="110599" name="Rectangle 7"/>
          <p:cNvSpPr/>
          <p:nvPr/>
        </p:nvSpPr>
        <p:spPr>
          <a:xfrm>
            <a:off x="2051050" y="5013325"/>
            <a:ext cx="50419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病毒的释放标志病毒复制周期结束</a:t>
            </a:r>
            <a:endParaRPr lang="zh-CN" altLang="en-US" sz="2400" b="1" dirty="0">
              <a:ea typeface="黑体" panose="02010609060101010101"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Text Box 2"/>
          <p:cNvSpPr txBox="1"/>
          <p:nvPr/>
        </p:nvSpPr>
        <p:spPr>
          <a:xfrm>
            <a:off x="5911850" y="0"/>
            <a:ext cx="32480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四、病毒的装配与释放</a:t>
            </a:r>
            <a:endParaRPr lang="zh-CN" altLang="en-US" sz="2400" b="1" dirty="0">
              <a:ea typeface="黑体" panose="02010609060101010101" pitchFamily="49" charset="-122"/>
            </a:endParaRPr>
          </a:p>
        </p:txBody>
      </p:sp>
      <p:pic>
        <p:nvPicPr>
          <p:cNvPr id="112643" name="Picture 4" descr="flz-f6"/>
          <p:cNvPicPr>
            <a:picLocks noChangeAspect="1"/>
          </p:cNvPicPr>
          <p:nvPr/>
        </p:nvPicPr>
        <p:blipFill>
          <a:blip r:embed="rId1"/>
          <a:stretch>
            <a:fillRect/>
          </a:stretch>
        </p:blipFill>
        <p:spPr>
          <a:xfrm>
            <a:off x="0" y="609600"/>
            <a:ext cx="6019800" cy="5024438"/>
          </a:xfrm>
          <a:prstGeom prst="rect">
            <a:avLst/>
          </a:prstGeom>
          <a:noFill/>
          <a:ln w="9525">
            <a:noFill/>
          </a:ln>
        </p:spPr>
      </p:pic>
      <p:sp>
        <p:nvSpPr>
          <p:cNvPr id="112644" name="Text Box 5"/>
          <p:cNvSpPr txBox="1"/>
          <p:nvPr/>
        </p:nvSpPr>
        <p:spPr>
          <a:xfrm>
            <a:off x="914400" y="5943600"/>
            <a:ext cx="7129463" cy="588963"/>
          </a:xfrm>
          <a:prstGeom prst="rect">
            <a:avLst/>
          </a:prstGeom>
          <a:solidFill>
            <a:schemeClr val="bg2"/>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ea typeface="黑体" panose="02010609060101010101" pitchFamily="49" charset="-122"/>
              </a:rPr>
              <a:t>大多数噬菌体都是以裂解细胞方式释放</a:t>
            </a:r>
            <a:endParaRPr lang="zh-CN" altLang="en-US" sz="2400" b="1" dirty="0">
              <a:ea typeface="黑体" panose="02010609060101010101" pitchFamily="49"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Text Box 2"/>
          <p:cNvSpPr txBox="1"/>
          <p:nvPr/>
        </p:nvSpPr>
        <p:spPr>
          <a:xfrm>
            <a:off x="5911850" y="0"/>
            <a:ext cx="32480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四、病毒的装配与释放</a:t>
            </a:r>
            <a:endParaRPr lang="zh-CN" altLang="en-US" sz="2400" b="1" dirty="0">
              <a:ea typeface="黑体" panose="02010609060101010101" pitchFamily="49" charset="-122"/>
            </a:endParaRPr>
          </a:p>
        </p:txBody>
      </p:sp>
      <p:pic>
        <p:nvPicPr>
          <p:cNvPr id="114691" name="Picture 4" descr="b8-f8"/>
          <p:cNvPicPr>
            <a:picLocks noChangeAspect="1"/>
          </p:cNvPicPr>
          <p:nvPr/>
        </p:nvPicPr>
        <p:blipFill>
          <a:blip r:embed="rId1"/>
          <a:stretch>
            <a:fillRect/>
          </a:stretch>
        </p:blipFill>
        <p:spPr>
          <a:xfrm>
            <a:off x="0" y="1295400"/>
            <a:ext cx="9144000" cy="3949700"/>
          </a:xfrm>
          <a:prstGeom prst="rect">
            <a:avLst/>
          </a:prstGeom>
          <a:noFill/>
          <a:ln w="9525">
            <a:noFill/>
          </a:ln>
        </p:spPr>
      </p:pic>
      <p:sp>
        <p:nvSpPr>
          <p:cNvPr id="114692" name="Text Box 5"/>
          <p:cNvSpPr txBox="1"/>
          <p:nvPr/>
        </p:nvSpPr>
        <p:spPr>
          <a:xfrm>
            <a:off x="457200" y="5535613"/>
            <a:ext cx="8410575" cy="960437"/>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5000"/>
              </a:lnSpc>
              <a:spcBef>
                <a:spcPct val="0"/>
              </a:spcBef>
              <a:buNone/>
            </a:pPr>
            <a:r>
              <a:rPr lang="zh-CN" altLang="en-US" sz="2400" b="1" dirty="0">
                <a:ea typeface="黑体" panose="02010609060101010101" pitchFamily="49" charset="-122"/>
              </a:rPr>
              <a:t>丝杆噬菌体（如</a:t>
            </a:r>
            <a:r>
              <a:rPr lang="zh-CN" altLang="zh-CN" sz="2400" b="1" dirty="0">
                <a:solidFill>
                  <a:schemeClr val="accent1"/>
                </a:solidFill>
                <a:ea typeface="黑体" panose="02010609060101010101" pitchFamily="49" charset="-122"/>
              </a:rPr>
              <a:t>M13或fd</a:t>
            </a:r>
            <a:r>
              <a:rPr lang="en-US" altLang="zh-CN" sz="2400" b="1" dirty="0">
                <a:ea typeface="黑体" panose="02010609060101010101" pitchFamily="49" charset="-122"/>
              </a:rPr>
              <a:t>）</a:t>
            </a:r>
            <a:r>
              <a:rPr lang="zh-CN" altLang="en-US" sz="2400" b="1" dirty="0">
                <a:ea typeface="黑体" panose="02010609060101010101" pitchFamily="49" charset="-122"/>
              </a:rPr>
              <a:t>不杀死细胞，子代毒粒以分泌方式</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不断从受染细胞中释放，并</a:t>
            </a:r>
            <a:r>
              <a:rPr lang="zh-CN" altLang="en-US" sz="2400" b="1" dirty="0">
                <a:solidFill>
                  <a:schemeClr val="accent1"/>
                </a:solidFill>
                <a:ea typeface="黑体" panose="02010609060101010101" pitchFamily="49" charset="-122"/>
              </a:rPr>
              <a:t>同时完成毒粒的组装</a:t>
            </a:r>
            <a:r>
              <a:rPr lang="zh-CN" altLang="en-US" sz="2400" b="1" dirty="0">
                <a:ea typeface="黑体" panose="02010609060101010101" pitchFamily="49" charset="-122"/>
              </a:rPr>
              <a:t>。</a:t>
            </a:r>
            <a:endParaRPr lang="zh-CN" altLang="en-US" sz="2400" b="1" dirty="0">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4338" name="Picture 4" descr="Smallpox pustules covering the trunk of the body"/>
          <p:cNvPicPr>
            <a:picLocks noChangeAspect="1"/>
          </p:cNvPicPr>
          <p:nvPr/>
        </p:nvPicPr>
        <p:blipFill>
          <a:blip r:embed="rId1"/>
          <a:stretch>
            <a:fillRect/>
          </a:stretch>
        </p:blipFill>
        <p:spPr>
          <a:xfrm>
            <a:off x="611188" y="476250"/>
            <a:ext cx="7818437" cy="4824413"/>
          </a:xfrm>
          <a:prstGeom prst="rect">
            <a:avLst/>
          </a:prstGeom>
          <a:noFill/>
          <a:ln w="9525">
            <a:noFill/>
          </a:ln>
        </p:spPr>
      </p:pic>
      <p:sp>
        <p:nvSpPr>
          <p:cNvPr id="14339" name="TextBox 1"/>
          <p:cNvSpPr txBox="1"/>
          <p:nvPr/>
        </p:nvSpPr>
        <p:spPr>
          <a:xfrm>
            <a:off x="2790825" y="5614988"/>
            <a:ext cx="372586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t>天花（</a:t>
            </a:r>
            <a:r>
              <a:rPr lang="en-US" altLang="zh-CN" sz="2800" b="1" dirty="0"/>
              <a:t>smallpox</a:t>
            </a:r>
            <a:r>
              <a:rPr lang="zh-CN" altLang="en-US" sz="2800" b="1" dirty="0"/>
              <a:t>）病毒</a:t>
            </a:r>
            <a:endParaRPr lang="zh-CN" altLang="en-US" sz="2800" b="1"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Text Box 2"/>
          <p:cNvSpPr txBox="1"/>
          <p:nvPr/>
        </p:nvSpPr>
        <p:spPr>
          <a:xfrm>
            <a:off x="5911850" y="0"/>
            <a:ext cx="32480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四、病毒的装配与释放</a:t>
            </a:r>
            <a:endParaRPr lang="zh-CN" altLang="en-US" sz="2400" b="1" dirty="0">
              <a:ea typeface="黑体" panose="02010609060101010101" pitchFamily="49" charset="-122"/>
            </a:endParaRPr>
          </a:p>
        </p:txBody>
      </p:sp>
      <p:sp>
        <p:nvSpPr>
          <p:cNvPr id="116739" name="Text Box 3"/>
          <p:cNvSpPr txBox="1"/>
          <p:nvPr/>
        </p:nvSpPr>
        <p:spPr>
          <a:xfrm>
            <a:off x="6019800" y="685800"/>
            <a:ext cx="2625725"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49" charset="-122"/>
              </a:rPr>
              <a:t>（</a:t>
            </a:r>
            <a:r>
              <a:rPr lang="en-US" altLang="zh-CN" b="1" dirty="0">
                <a:solidFill>
                  <a:srgbClr val="66FF33"/>
                </a:solidFill>
                <a:ea typeface="黑体" panose="02010609060101010101" pitchFamily="49" charset="-122"/>
              </a:rPr>
              <a:t>P172-173）</a:t>
            </a:r>
            <a:endParaRPr lang="en-US" altLang="zh-CN" sz="2800" dirty="0">
              <a:solidFill>
                <a:srgbClr val="66FF33"/>
              </a:solidFill>
              <a:ea typeface="黑体" panose="02010609060101010101" pitchFamily="49" charset="-122"/>
            </a:endParaRPr>
          </a:p>
        </p:txBody>
      </p:sp>
      <p:pic>
        <p:nvPicPr>
          <p:cNvPr id="116740" name="Picture 4" descr="fanyi-f18"/>
          <p:cNvPicPr>
            <a:picLocks noChangeAspect="1"/>
          </p:cNvPicPr>
          <p:nvPr/>
        </p:nvPicPr>
        <p:blipFill>
          <a:blip r:embed="rId1"/>
          <a:stretch>
            <a:fillRect/>
          </a:stretch>
        </p:blipFill>
        <p:spPr>
          <a:xfrm>
            <a:off x="0" y="1493838"/>
            <a:ext cx="9144000" cy="5364162"/>
          </a:xfrm>
          <a:prstGeom prst="rect">
            <a:avLst/>
          </a:prstGeom>
          <a:noFill/>
          <a:ln w="9525">
            <a:noFill/>
          </a:ln>
        </p:spPr>
      </p:pic>
      <p:sp>
        <p:nvSpPr>
          <p:cNvPr id="116741" name="Text Box 5"/>
          <p:cNvSpPr txBox="1"/>
          <p:nvPr/>
        </p:nvSpPr>
        <p:spPr>
          <a:xfrm>
            <a:off x="60325" y="96838"/>
            <a:ext cx="5851525" cy="1200150"/>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有</a:t>
            </a:r>
            <a:r>
              <a:rPr lang="zh-CN" altLang="en-US" sz="2400" b="1" u="sng" dirty="0">
                <a:solidFill>
                  <a:schemeClr val="accent1"/>
                </a:solidFill>
                <a:ea typeface="黑体" panose="02010609060101010101" pitchFamily="49" charset="-122"/>
              </a:rPr>
              <a:t>包膜</a:t>
            </a:r>
            <a:r>
              <a:rPr lang="zh-CN" altLang="en-US" sz="2400" b="1" dirty="0">
                <a:ea typeface="黑体" panose="02010609060101010101" pitchFamily="49" charset="-122"/>
              </a:rPr>
              <a:t>的动物病毒是在从宿主细胞核、高尔基体膜、粗面内质网膜等或细胞质膜</a:t>
            </a:r>
            <a:r>
              <a:rPr lang="zh-CN" altLang="en-US" sz="2400" b="1" u="sng" dirty="0">
                <a:solidFill>
                  <a:srgbClr val="66FFFF"/>
                </a:solidFill>
                <a:ea typeface="黑体" panose="02010609060101010101" pitchFamily="49" charset="-122"/>
              </a:rPr>
              <a:t>芽出</a:t>
            </a:r>
            <a:r>
              <a:rPr lang="zh-CN" altLang="en-US" sz="2400" b="1" dirty="0">
                <a:ea typeface="黑体" panose="02010609060101010101" pitchFamily="49" charset="-122"/>
              </a:rPr>
              <a:t>的过程中裹上包膜而形成包膜病毒</a:t>
            </a:r>
            <a:endParaRPr lang="zh-CN" altLang="en-US" sz="2400" b="1" dirty="0">
              <a:solidFill>
                <a:srgbClr val="66FF33"/>
              </a:solidFill>
              <a:ea typeface="黑体" panose="02010609060101010101" pitchFamily="49"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8786" name="Picture 2" descr="b8-f8"/>
          <p:cNvPicPr>
            <a:picLocks noChangeAspect="1"/>
          </p:cNvPicPr>
          <p:nvPr/>
        </p:nvPicPr>
        <p:blipFill>
          <a:blip r:embed="rId1"/>
          <a:stretch>
            <a:fillRect/>
          </a:stretch>
        </p:blipFill>
        <p:spPr>
          <a:xfrm>
            <a:off x="-1587" y="1149350"/>
            <a:ext cx="9144000" cy="4559300"/>
          </a:xfrm>
          <a:prstGeom prst="rect">
            <a:avLst/>
          </a:prstGeom>
          <a:noFill/>
          <a:ln w="9525">
            <a:noFill/>
          </a:ln>
        </p:spPr>
      </p:pic>
      <p:sp>
        <p:nvSpPr>
          <p:cNvPr id="118787" name="Text Box 2"/>
          <p:cNvSpPr txBox="1"/>
          <p:nvPr/>
        </p:nvSpPr>
        <p:spPr>
          <a:xfrm>
            <a:off x="5911850" y="0"/>
            <a:ext cx="32480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四、病毒的装配与释放</a:t>
            </a:r>
            <a:endParaRPr lang="zh-CN" altLang="en-US" sz="2400" b="1" dirty="0">
              <a:ea typeface="黑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Text Box 2"/>
          <p:cNvSpPr txBox="1"/>
          <p:nvPr/>
        </p:nvSpPr>
        <p:spPr>
          <a:xfrm>
            <a:off x="1692275" y="2492375"/>
            <a:ext cx="574516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49" charset="-122"/>
              </a:rPr>
              <a:t>第四部分  病毒的非增殖性感染</a:t>
            </a:r>
            <a:endParaRPr lang="zh-CN" altLang="en-US" sz="2400" dirty="0">
              <a:ea typeface="黑体" panose="02010609060101010101" pitchFamily="49" charset="-122"/>
            </a:endParaRPr>
          </a:p>
        </p:txBody>
      </p:sp>
      <p:sp>
        <p:nvSpPr>
          <p:cNvPr id="120835" name="Text Box 3"/>
          <p:cNvSpPr txBox="1"/>
          <p:nvPr/>
        </p:nvSpPr>
        <p:spPr>
          <a:xfrm>
            <a:off x="2124075" y="4292600"/>
            <a:ext cx="4146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温和噬菌体的概念及生活周期</a:t>
            </a:r>
            <a:endParaRPr lang="zh-CN" altLang="en-US" sz="1600" dirty="0">
              <a:ea typeface="黑体" panose="02010609060101010101" pitchFamily="49"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Text Box 2"/>
          <p:cNvSpPr txBox="1"/>
          <p:nvPr/>
        </p:nvSpPr>
        <p:spPr>
          <a:xfrm>
            <a:off x="1979613" y="260350"/>
            <a:ext cx="43608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第四部分  病毒的非增殖性感染</a:t>
            </a:r>
            <a:endParaRPr lang="zh-CN" altLang="en-US" sz="2400" b="1" dirty="0">
              <a:ea typeface="黑体" panose="02010609060101010101" pitchFamily="49" charset="-122"/>
            </a:endParaRPr>
          </a:p>
        </p:txBody>
      </p:sp>
      <p:sp>
        <p:nvSpPr>
          <p:cNvPr id="122883" name="Text Box 3"/>
          <p:cNvSpPr txBox="1"/>
          <p:nvPr/>
        </p:nvSpPr>
        <p:spPr>
          <a:xfrm>
            <a:off x="5508625" y="692150"/>
            <a:ext cx="2698750"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49" charset="-122"/>
              </a:rPr>
              <a:t>（参见</a:t>
            </a:r>
            <a:r>
              <a:rPr lang="en-US" altLang="zh-CN" b="1" dirty="0">
                <a:solidFill>
                  <a:srgbClr val="66FF33"/>
                </a:solidFill>
                <a:ea typeface="黑体" panose="02010609060101010101" pitchFamily="49" charset="-122"/>
              </a:rPr>
              <a:t>P174）</a:t>
            </a:r>
            <a:endParaRPr lang="en-US" altLang="zh-CN" sz="2800" dirty="0">
              <a:solidFill>
                <a:srgbClr val="66FF33"/>
              </a:solidFill>
              <a:ea typeface="黑体" panose="02010609060101010101" pitchFamily="49" charset="-122"/>
            </a:endParaRPr>
          </a:p>
        </p:txBody>
      </p:sp>
      <p:sp>
        <p:nvSpPr>
          <p:cNvPr id="992260" name="Text Box 4"/>
          <p:cNvSpPr txBox="1"/>
          <p:nvPr/>
        </p:nvSpPr>
        <p:spPr>
          <a:xfrm>
            <a:off x="395288" y="1484313"/>
            <a:ext cx="5249862"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增殖性感染（</a:t>
            </a:r>
            <a:r>
              <a:rPr lang="en-US" altLang="zh-CN" sz="2400" b="1" dirty="0">
                <a:solidFill>
                  <a:schemeClr val="folHlink"/>
                </a:solidFill>
                <a:ea typeface="黑体" panose="02010609060101010101" pitchFamily="49" charset="-122"/>
              </a:rPr>
              <a:t>productive infection）：</a:t>
            </a:r>
            <a:endParaRPr lang="zh-CN" altLang="en-US" sz="2400" b="1" dirty="0">
              <a:ea typeface="黑体" panose="02010609060101010101" pitchFamily="49" charset="-122"/>
            </a:endParaRPr>
          </a:p>
        </p:txBody>
      </p:sp>
      <p:sp>
        <p:nvSpPr>
          <p:cNvPr id="992261" name="Text Box 5"/>
          <p:cNvSpPr txBox="1"/>
          <p:nvPr/>
        </p:nvSpPr>
        <p:spPr>
          <a:xfrm>
            <a:off x="468313" y="2189163"/>
            <a:ext cx="8153400" cy="831850"/>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感染发生在病毒能在其内完成复制循环的允许细胞内，并以</a:t>
            </a:r>
            <a:r>
              <a:rPr lang="zh-CN" altLang="en-US" sz="2400" b="1" dirty="0">
                <a:solidFill>
                  <a:schemeClr val="accent1"/>
                </a:solidFill>
                <a:ea typeface="黑体" panose="02010609060101010101" pitchFamily="49" charset="-122"/>
              </a:rPr>
              <a:t>有感染性病毒子代产生</a:t>
            </a:r>
            <a:r>
              <a:rPr lang="zh-CN" altLang="en-US" sz="2400" b="1" dirty="0">
                <a:ea typeface="黑体" panose="02010609060101010101" pitchFamily="49" charset="-122"/>
              </a:rPr>
              <a:t>为特征；                                                                  </a:t>
            </a:r>
            <a:endParaRPr lang="zh-CN" altLang="en-US" sz="2400" b="1" dirty="0">
              <a:ea typeface="黑体" panose="02010609060101010101" pitchFamily="49" charset="-122"/>
            </a:endParaRPr>
          </a:p>
        </p:txBody>
      </p:sp>
      <p:sp>
        <p:nvSpPr>
          <p:cNvPr id="992262" name="Text Box 6"/>
          <p:cNvSpPr txBox="1"/>
          <p:nvPr/>
        </p:nvSpPr>
        <p:spPr>
          <a:xfrm>
            <a:off x="468313" y="3429000"/>
            <a:ext cx="61769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非增殖性感染（</a:t>
            </a:r>
            <a:r>
              <a:rPr lang="en-US" altLang="zh-CN" sz="2400" b="1" dirty="0">
                <a:solidFill>
                  <a:schemeClr val="folHlink"/>
                </a:solidFill>
                <a:ea typeface="黑体" panose="02010609060101010101" pitchFamily="49" charset="-122"/>
              </a:rPr>
              <a:t>non productive infection）：</a:t>
            </a:r>
            <a:endParaRPr lang="zh-CN" altLang="en-US" sz="2400" b="1" dirty="0">
              <a:ea typeface="黑体" panose="02010609060101010101" pitchFamily="49" charset="-122"/>
            </a:endParaRPr>
          </a:p>
        </p:txBody>
      </p:sp>
      <p:sp>
        <p:nvSpPr>
          <p:cNvPr id="992263" name="Text Box 7"/>
          <p:cNvSpPr txBox="1"/>
          <p:nvPr/>
        </p:nvSpPr>
        <p:spPr>
          <a:xfrm>
            <a:off x="468313" y="4149725"/>
            <a:ext cx="8153400" cy="1938338"/>
          </a:xfrm>
          <a:prstGeom prst="rect">
            <a:avLst/>
          </a:prstGeom>
          <a:solidFill>
            <a:schemeClr val="bg2"/>
          </a:solidFill>
          <a:ln w="9525" cap="flat" cmpd="sng">
            <a:solidFill>
              <a:srgbClr val="FF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ea typeface="黑体" panose="02010609060101010101" pitchFamily="49" charset="-122"/>
              </a:rPr>
              <a:t>感染由于病毒、或是细胞的原因，致使病毒的复制在病毒进入敏感细胞后的某一阶段受阻，结果导致</a:t>
            </a:r>
            <a:r>
              <a:rPr lang="zh-CN" altLang="en-US" sz="2400" b="1" dirty="0">
                <a:solidFill>
                  <a:srgbClr val="00FFFF"/>
                </a:solidFill>
                <a:ea typeface="黑体" panose="02010609060101010101" pitchFamily="49" charset="-122"/>
              </a:rPr>
              <a:t>病毒感染的不完全循环</a:t>
            </a:r>
            <a:r>
              <a:rPr lang="zh-CN" altLang="zh-CN" sz="2400" b="1" dirty="0">
                <a:ea typeface="黑体" panose="02010609060101010101" pitchFamily="49" charset="-122"/>
              </a:rPr>
              <a:t>。</a:t>
            </a:r>
            <a:r>
              <a:rPr lang="zh-CN" altLang="en-US" sz="2400" b="1" dirty="0">
                <a:ea typeface="黑体" panose="02010609060101010101" pitchFamily="49" charset="-122"/>
              </a:rPr>
              <a:t>在此过程中，由于病毒与细胞的相互作用，虽然亦可能导致细胞发生某些变化，甚至产生细胞病变，但在受染细胞内，</a:t>
            </a:r>
            <a:r>
              <a:rPr lang="zh-CN" altLang="en-US" sz="2400" b="1" dirty="0">
                <a:solidFill>
                  <a:schemeClr val="accent1"/>
                </a:solidFill>
                <a:ea typeface="黑体" panose="02010609060101010101" pitchFamily="49" charset="-122"/>
              </a:rPr>
              <a:t>不产生有感染性的病毒子代。</a:t>
            </a:r>
            <a:r>
              <a:rPr lang="zh-CN" altLang="en-US" sz="2400" b="1" dirty="0">
                <a:solidFill>
                  <a:srgbClr val="FFFFCC"/>
                </a:solidFill>
                <a:ea typeface="黑体" panose="02010609060101010101" pitchFamily="49" charset="-122"/>
              </a:rPr>
              <a:t>                                     </a:t>
            </a:r>
            <a:endParaRPr lang="zh-CN" altLang="en-US" sz="2400" b="1" dirty="0">
              <a:solidFill>
                <a:srgbClr val="FFFFCC"/>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92260"/>
                                        </p:tgtEl>
                                        <p:attrNameLst>
                                          <p:attrName>style.visibility</p:attrName>
                                        </p:attrNameLst>
                                      </p:cBhvr>
                                      <p:to>
                                        <p:strVal val="visible"/>
                                      </p:to>
                                    </p:set>
                                    <p:anim calcmode="lin" valueType="num">
                                      <p:cBhvr additive="base">
                                        <p:cTn id="7" dur="500" fill="hold"/>
                                        <p:tgtEl>
                                          <p:spTgt spid="992260"/>
                                        </p:tgtEl>
                                        <p:attrNameLst>
                                          <p:attrName>ppt_x</p:attrName>
                                        </p:attrNameLst>
                                      </p:cBhvr>
                                      <p:tavLst>
                                        <p:tav tm="0">
                                          <p:val>
                                            <p:strVal val="#ppt_x"/>
                                          </p:val>
                                        </p:tav>
                                        <p:tav tm="100000">
                                          <p:val>
                                            <p:strVal val="#ppt_x"/>
                                          </p:val>
                                        </p:tav>
                                      </p:tavLst>
                                    </p:anim>
                                    <p:anim calcmode="lin" valueType="num">
                                      <p:cBhvr additive="base">
                                        <p:cTn id="8" dur="500" fill="hold"/>
                                        <p:tgtEl>
                                          <p:spTgt spid="992260"/>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992261"/>
                                        </p:tgtEl>
                                        <p:attrNameLst>
                                          <p:attrName>style.visibility</p:attrName>
                                        </p:attrNameLst>
                                      </p:cBhvr>
                                      <p:to>
                                        <p:strVal val="visible"/>
                                      </p:to>
                                    </p:set>
                                    <p:anim calcmode="lin" valueType="num">
                                      <p:cBhvr additive="base">
                                        <p:cTn id="12" dur="500" fill="hold"/>
                                        <p:tgtEl>
                                          <p:spTgt spid="992261"/>
                                        </p:tgtEl>
                                        <p:attrNameLst>
                                          <p:attrName>ppt_x</p:attrName>
                                        </p:attrNameLst>
                                      </p:cBhvr>
                                      <p:tavLst>
                                        <p:tav tm="0">
                                          <p:val>
                                            <p:strVal val="0-#ppt_w/2"/>
                                          </p:val>
                                        </p:tav>
                                        <p:tav tm="100000">
                                          <p:val>
                                            <p:strVal val="#ppt_x"/>
                                          </p:val>
                                        </p:tav>
                                      </p:tavLst>
                                    </p:anim>
                                    <p:anim calcmode="lin" valueType="num">
                                      <p:cBhvr additive="base">
                                        <p:cTn id="13" dur="500" fill="hold"/>
                                        <p:tgtEl>
                                          <p:spTgt spid="992261"/>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992262"/>
                                        </p:tgtEl>
                                        <p:attrNameLst>
                                          <p:attrName>style.visibility</p:attrName>
                                        </p:attrNameLst>
                                      </p:cBhvr>
                                      <p:to>
                                        <p:strVal val="visible"/>
                                      </p:to>
                                    </p:set>
                                    <p:anim calcmode="lin" valueType="num">
                                      <p:cBhvr additive="base">
                                        <p:cTn id="18" dur="500" fill="hold"/>
                                        <p:tgtEl>
                                          <p:spTgt spid="992262"/>
                                        </p:tgtEl>
                                        <p:attrNameLst>
                                          <p:attrName>ppt_x</p:attrName>
                                        </p:attrNameLst>
                                      </p:cBhvr>
                                      <p:tavLst>
                                        <p:tav tm="0">
                                          <p:val>
                                            <p:strVal val="0-#ppt_w/2"/>
                                          </p:val>
                                        </p:tav>
                                        <p:tav tm="100000">
                                          <p:val>
                                            <p:strVal val="#ppt_x"/>
                                          </p:val>
                                        </p:tav>
                                      </p:tavLst>
                                    </p:anim>
                                    <p:anim calcmode="lin" valueType="num">
                                      <p:cBhvr additive="base">
                                        <p:cTn id="19" dur="500" fill="hold"/>
                                        <p:tgtEl>
                                          <p:spTgt spid="992262"/>
                                        </p:tgtEl>
                                        <p:attrNameLst>
                                          <p:attrName>ppt_y</p:attrName>
                                        </p:attrNameLst>
                                      </p:cBhvr>
                                      <p:tavLst>
                                        <p:tav tm="0">
                                          <p:val>
                                            <p:strVal val="#ppt_y"/>
                                          </p:val>
                                        </p:tav>
                                        <p:tav tm="100000">
                                          <p:val>
                                            <p:strVal val="#ppt_y"/>
                                          </p:val>
                                        </p:tav>
                                      </p:tavLst>
                                    </p:anim>
                                  </p:childTnLst>
                                </p:cTn>
                              </p:par>
                            </p:childTnLst>
                          </p:cTn>
                        </p:par>
                        <p:par>
                          <p:cTn id="20" fill="hold">
                            <p:stCondLst>
                              <p:cond delay="500"/>
                            </p:stCondLst>
                            <p:childTnLst>
                              <p:par>
                                <p:cTn id="21" presetID="2" presetClass="entr" presetSubtype="6" fill="hold" grpId="0" nodeType="afterEffect">
                                  <p:stCondLst>
                                    <p:cond delay="0"/>
                                  </p:stCondLst>
                                  <p:childTnLst>
                                    <p:set>
                                      <p:cBhvr>
                                        <p:cTn id="22" dur="1" fill="hold">
                                          <p:stCondLst>
                                            <p:cond delay="0"/>
                                          </p:stCondLst>
                                        </p:cTn>
                                        <p:tgtEl>
                                          <p:spTgt spid="992263"/>
                                        </p:tgtEl>
                                        <p:attrNameLst>
                                          <p:attrName>style.visibility</p:attrName>
                                        </p:attrNameLst>
                                      </p:cBhvr>
                                      <p:to>
                                        <p:strVal val="visible"/>
                                      </p:to>
                                    </p:set>
                                    <p:anim calcmode="lin" valueType="num">
                                      <p:cBhvr additive="base">
                                        <p:cTn id="23" dur="500" fill="hold"/>
                                        <p:tgtEl>
                                          <p:spTgt spid="992263"/>
                                        </p:tgtEl>
                                        <p:attrNameLst>
                                          <p:attrName>ppt_x</p:attrName>
                                        </p:attrNameLst>
                                      </p:cBhvr>
                                      <p:tavLst>
                                        <p:tav tm="0">
                                          <p:val>
                                            <p:strVal val="1+#ppt_w/2"/>
                                          </p:val>
                                        </p:tav>
                                        <p:tav tm="100000">
                                          <p:val>
                                            <p:strVal val="#ppt_x"/>
                                          </p:val>
                                        </p:tav>
                                      </p:tavLst>
                                    </p:anim>
                                    <p:anim calcmode="lin" valueType="num">
                                      <p:cBhvr additive="base">
                                        <p:cTn id="24" dur="500" fill="hold"/>
                                        <p:tgtEl>
                                          <p:spTgt spid="99226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2260" grpId="0"/>
      <p:bldP spid="992261" grpId="0" animBg="1"/>
      <p:bldP spid="992262" grpId="0"/>
      <p:bldP spid="99226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Text Box 2"/>
          <p:cNvSpPr txBox="1"/>
          <p:nvPr/>
        </p:nvSpPr>
        <p:spPr>
          <a:xfrm>
            <a:off x="2268538" y="260350"/>
            <a:ext cx="43608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第四部分  病毒的非增殖性感染</a:t>
            </a:r>
            <a:endParaRPr lang="zh-CN" altLang="en-US" sz="2400" b="1" dirty="0">
              <a:ea typeface="黑体" panose="02010609060101010101" pitchFamily="49" charset="-122"/>
            </a:endParaRPr>
          </a:p>
        </p:txBody>
      </p:sp>
      <p:sp>
        <p:nvSpPr>
          <p:cNvPr id="124931" name="Text Box 3"/>
          <p:cNvSpPr txBox="1"/>
          <p:nvPr/>
        </p:nvSpPr>
        <p:spPr>
          <a:xfrm>
            <a:off x="5003800" y="1052513"/>
            <a:ext cx="344963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49" charset="-122"/>
              </a:rPr>
              <a:t>（参见</a:t>
            </a:r>
            <a:r>
              <a:rPr lang="en-US" altLang="zh-CN" b="1" dirty="0">
                <a:solidFill>
                  <a:srgbClr val="66FF33"/>
                </a:solidFill>
                <a:ea typeface="黑体" panose="02010609060101010101" pitchFamily="49" charset="-122"/>
              </a:rPr>
              <a:t>P174-175）</a:t>
            </a:r>
            <a:endParaRPr lang="en-US" altLang="zh-CN" sz="2800" dirty="0">
              <a:solidFill>
                <a:srgbClr val="66FF33"/>
              </a:solidFill>
              <a:ea typeface="黑体" panose="02010609060101010101" pitchFamily="49" charset="-122"/>
            </a:endParaRPr>
          </a:p>
        </p:txBody>
      </p:sp>
      <p:sp>
        <p:nvSpPr>
          <p:cNvPr id="994308" name="Text Box 4"/>
          <p:cNvSpPr txBox="1"/>
          <p:nvPr/>
        </p:nvSpPr>
        <p:spPr>
          <a:xfrm>
            <a:off x="323850" y="2824163"/>
            <a:ext cx="8296275" cy="2439987"/>
          </a:xfrm>
          <a:prstGeom prst="rect">
            <a:avLst/>
          </a:prstGeom>
          <a:solidFill>
            <a:srgbClr val="003300"/>
          </a:solidFill>
          <a:ln w="9525" cap="flat" cmpd="sng">
            <a:solidFill>
              <a:srgbClr val="FF99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60000"/>
              </a:lnSpc>
              <a:spcBef>
                <a:spcPct val="0"/>
              </a:spcBef>
              <a:buNone/>
            </a:pPr>
            <a:r>
              <a:rPr lang="zh-CN" altLang="en-US" b="1" dirty="0">
                <a:ea typeface="黑体" panose="02010609060101010101" pitchFamily="49" charset="-122"/>
              </a:rPr>
              <a:t>流产感染（</a:t>
            </a:r>
            <a:r>
              <a:rPr lang="en-US" altLang="zh-CN" b="1" dirty="0">
                <a:ea typeface="黑体" panose="02010609060101010101" pitchFamily="49" charset="-122"/>
              </a:rPr>
              <a:t>abortive infection）；</a:t>
            </a:r>
            <a:endParaRPr lang="en-US" altLang="zh-CN" b="1" dirty="0">
              <a:ea typeface="黑体" panose="02010609060101010101" pitchFamily="49" charset="-122"/>
            </a:endParaRPr>
          </a:p>
          <a:p>
            <a:pPr marL="0" lvl="0" indent="0">
              <a:lnSpc>
                <a:spcPct val="160000"/>
              </a:lnSpc>
              <a:spcBef>
                <a:spcPct val="0"/>
              </a:spcBef>
              <a:buNone/>
            </a:pPr>
            <a:r>
              <a:rPr lang="zh-CN" altLang="en-US" b="1" dirty="0">
                <a:ea typeface="黑体" panose="02010609060101010101" pitchFamily="49" charset="-122"/>
              </a:rPr>
              <a:t>       限制性感染（</a:t>
            </a:r>
            <a:r>
              <a:rPr lang="en-US" altLang="zh-CN" b="1" dirty="0">
                <a:ea typeface="黑体" panose="02010609060101010101" pitchFamily="49" charset="-122"/>
              </a:rPr>
              <a:t>restrictive infection）；</a:t>
            </a:r>
            <a:endParaRPr lang="en-US" altLang="zh-CN" b="1" dirty="0">
              <a:ea typeface="黑体" panose="02010609060101010101" pitchFamily="49" charset="-122"/>
            </a:endParaRPr>
          </a:p>
          <a:p>
            <a:pPr marL="0" lvl="0" indent="0">
              <a:lnSpc>
                <a:spcPct val="160000"/>
              </a:lnSpc>
              <a:spcBef>
                <a:spcPct val="0"/>
              </a:spcBef>
              <a:buNone/>
            </a:pPr>
            <a:r>
              <a:rPr lang="zh-CN" altLang="en-US" b="1" dirty="0">
                <a:ea typeface="黑体" panose="02010609060101010101" pitchFamily="49" charset="-122"/>
              </a:rPr>
              <a:t>                          潜伏感染（</a:t>
            </a:r>
            <a:r>
              <a:rPr lang="en-US" altLang="zh-CN" b="1" dirty="0">
                <a:ea typeface="黑体" panose="02010609060101010101" pitchFamily="49" charset="-122"/>
              </a:rPr>
              <a:t>latent infection）；</a:t>
            </a:r>
            <a:endParaRPr lang="zh-CN" altLang="en-US" sz="2400" dirty="0">
              <a:ea typeface="黑体" panose="02010609060101010101" pitchFamily="49" charset="-122"/>
            </a:endParaRPr>
          </a:p>
        </p:txBody>
      </p:sp>
      <p:sp>
        <p:nvSpPr>
          <p:cNvPr id="124933" name="Rectangle 5"/>
          <p:cNvSpPr/>
          <p:nvPr/>
        </p:nvSpPr>
        <p:spPr>
          <a:xfrm>
            <a:off x="900113" y="1916113"/>
            <a:ext cx="32480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病毒的非增殖性感染：</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4308"/>
                                        </p:tgtEl>
                                        <p:attrNameLst>
                                          <p:attrName>style.visibility</p:attrName>
                                        </p:attrNameLst>
                                      </p:cBhvr>
                                      <p:to>
                                        <p:strVal val="visible"/>
                                      </p:to>
                                    </p:set>
                                    <p:anim calcmode="lin" valueType="num">
                                      <p:cBhvr additive="base">
                                        <p:cTn id="7" dur="500" fill="hold"/>
                                        <p:tgtEl>
                                          <p:spTgt spid="994308"/>
                                        </p:tgtEl>
                                        <p:attrNameLst>
                                          <p:attrName>ppt_x</p:attrName>
                                        </p:attrNameLst>
                                      </p:cBhvr>
                                      <p:tavLst>
                                        <p:tav tm="0">
                                          <p:val>
                                            <p:strVal val="0-#ppt_w/2"/>
                                          </p:val>
                                        </p:tav>
                                        <p:tav tm="100000">
                                          <p:val>
                                            <p:strVal val="#ppt_x"/>
                                          </p:val>
                                        </p:tav>
                                      </p:tavLst>
                                    </p:anim>
                                    <p:anim calcmode="lin" valueType="num">
                                      <p:cBhvr additive="base">
                                        <p:cTn id="8" dur="500" fill="hold"/>
                                        <p:tgtEl>
                                          <p:spTgt spid="99430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430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Text Box 2"/>
          <p:cNvSpPr txBox="1"/>
          <p:nvPr/>
        </p:nvSpPr>
        <p:spPr>
          <a:xfrm>
            <a:off x="2195513" y="260350"/>
            <a:ext cx="4360862"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第四部分  病毒的非增殖性感染</a:t>
            </a:r>
            <a:endParaRPr lang="zh-CN" altLang="en-US" sz="2400" b="1" dirty="0">
              <a:ea typeface="黑体" panose="02010609060101010101" pitchFamily="49" charset="-122"/>
            </a:endParaRPr>
          </a:p>
        </p:txBody>
      </p:sp>
      <p:sp>
        <p:nvSpPr>
          <p:cNvPr id="126979" name="Text Box 3"/>
          <p:cNvSpPr txBox="1"/>
          <p:nvPr/>
        </p:nvSpPr>
        <p:spPr>
          <a:xfrm>
            <a:off x="5795963" y="908050"/>
            <a:ext cx="2071687" cy="46196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rgbClr val="66FF33"/>
                </a:solidFill>
                <a:ea typeface="黑体" panose="02010609060101010101" pitchFamily="49" charset="-122"/>
              </a:rPr>
              <a:t>（参见</a:t>
            </a:r>
            <a:r>
              <a:rPr lang="en-US" altLang="zh-CN" sz="2400" b="1" dirty="0">
                <a:solidFill>
                  <a:srgbClr val="66FF33"/>
                </a:solidFill>
                <a:ea typeface="黑体" panose="02010609060101010101" pitchFamily="49" charset="-122"/>
              </a:rPr>
              <a:t>P176）</a:t>
            </a:r>
            <a:endParaRPr lang="en-US" altLang="zh-CN" sz="2400" dirty="0">
              <a:solidFill>
                <a:srgbClr val="66FF33"/>
              </a:solidFill>
              <a:ea typeface="黑体" panose="02010609060101010101" pitchFamily="49" charset="-122"/>
            </a:endParaRPr>
          </a:p>
        </p:txBody>
      </p:sp>
      <p:sp>
        <p:nvSpPr>
          <p:cNvPr id="126980" name="Text Box 5"/>
          <p:cNvSpPr txBox="1"/>
          <p:nvPr/>
        </p:nvSpPr>
        <p:spPr>
          <a:xfrm>
            <a:off x="414338" y="1093788"/>
            <a:ext cx="4530725" cy="466725"/>
          </a:xfrm>
          <a:prstGeom prst="rect">
            <a:avLst/>
          </a:prstGeom>
          <a:solidFill>
            <a:srgbClr val="003300"/>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烈性噬菌体（</a:t>
            </a:r>
            <a:r>
              <a:rPr lang="en-US" altLang="zh-CN" sz="2400" b="1" dirty="0">
                <a:ea typeface="黑体" panose="02010609060101010101" pitchFamily="49" charset="-122"/>
              </a:rPr>
              <a:t>virulent phage）：</a:t>
            </a:r>
            <a:endParaRPr lang="zh-CN" altLang="en-US" sz="2400" b="1" dirty="0">
              <a:ea typeface="黑体" panose="02010609060101010101" pitchFamily="49" charset="-122"/>
            </a:endParaRPr>
          </a:p>
        </p:txBody>
      </p:sp>
      <p:sp>
        <p:nvSpPr>
          <p:cNvPr id="126981" name="Text Box 6"/>
          <p:cNvSpPr txBox="1"/>
          <p:nvPr/>
        </p:nvSpPr>
        <p:spPr>
          <a:xfrm>
            <a:off x="425450" y="1720850"/>
            <a:ext cx="871855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感染细胞 </a:t>
            </a:r>
            <a:r>
              <a:rPr lang="zh-CN" altLang="en-US" sz="2800" b="1" dirty="0">
                <a:solidFill>
                  <a:schemeClr val="tx2"/>
                </a:solidFill>
                <a:ea typeface="黑体" panose="02010609060101010101" pitchFamily="49" charset="-122"/>
              </a:rPr>
              <a:t>→</a:t>
            </a:r>
            <a:r>
              <a:rPr lang="zh-CN" altLang="en-US" sz="2800" b="1" dirty="0">
                <a:solidFill>
                  <a:schemeClr val="accent1"/>
                </a:solidFill>
                <a:ea typeface="黑体" panose="02010609060101010101" pitchFamily="49" charset="-122"/>
              </a:rPr>
              <a:t> 正常复制 </a:t>
            </a:r>
            <a:r>
              <a:rPr lang="zh-CN" altLang="en-US" sz="2800" b="1" dirty="0">
                <a:solidFill>
                  <a:schemeClr val="tx2"/>
                </a:solidFill>
                <a:ea typeface="黑体" panose="02010609060101010101" pitchFamily="49" charset="-122"/>
              </a:rPr>
              <a:t>→ </a:t>
            </a:r>
            <a:r>
              <a:rPr lang="zh-CN" altLang="en-US" sz="2800" b="1" dirty="0">
                <a:solidFill>
                  <a:schemeClr val="accent1"/>
                </a:solidFill>
                <a:ea typeface="黑体" panose="02010609060101010101" pitchFamily="49" charset="-122"/>
              </a:rPr>
              <a:t>杀死细胞：</a:t>
            </a:r>
            <a:r>
              <a:rPr lang="zh-CN" altLang="en-US" sz="2800" b="1" dirty="0">
                <a:solidFill>
                  <a:schemeClr val="folHlink"/>
                </a:solidFill>
                <a:ea typeface="黑体" panose="02010609060101010101" pitchFamily="49" charset="-122"/>
              </a:rPr>
              <a:t>完成裂解循环</a:t>
            </a:r>
            <a:endParaRPr lang="zh-CN" altLang="en-US" sz="2800" b="1" dirty="0">
              <a:solidFill>
                <a:schemeClr val="folHlink"/>
              </a:solidFill>
              <a:ea typeface="黑体" panose="02010609060101010101" pitchFamily="49" charset="-122"/>
            </a:endParaRPr>
          </a:p>
          <a:p>
            <a:pPr marL="0" lvl="0" indent="0" eaLnBrk="1" hangingPunct="1">
              <a:spcBef>
                <a:spcPct val="0"/>
              </a:spcBef>
              <a:buNone/>
            </a:pPr>
            <a:r>
              <a:rPr lang="zh-CN" altLang="zh-CN" sz="2800" b="1" dirty="0">
                <a:solidFill>
                  <a:schemeClr val="accent1"/>
                </a:solidFill>
                <a:ea typeface="黑体" panose="02010609060101010101" pitchFamily="49" charset="-122"/>
              </a:rPr>
              <a:t>                          </a:t>
            </a:r>
            <a:endParaRPr lang="zh-CN" altLang="en-US" sz="2800" b="1" dirty="0">
              <a:solidFill>
                <a:schemeClr val="accent1"/>
              </a:solidFill>
              <a:ea typeface="黑体" panose="02010609060101010101" pitchFamily="49" charset="-122"/>
            </a:endParaRPr>
          </a:p>
        </p:txBody>
      </p:sp>
      <p:sp>
        <p:nvSpPr>
          <p:cNvPr id="996359" name="Text Box 7"/>
          <p:cNvSpPr txBox="1"/>
          <p:nvPr/>
        </p:nvSpPr>
        <p:spPr>
          <a:xfrm>
            <a:off x="425450" y="2962275"/>
            <a:ext cx="7135813" cy="466725"/>
          </a:xfrm>
          <a:prstGeom prst="rect">
            <a:avLst/>
          </a:prstGeom>
          <a:solidFill>
            <a:srgbClr val="003300"/>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温和噬菌体或称溶源性噬菌体（</a:t>
            </a:r>
            <a:r>
              <a:rPr lang="en-US" altLang="zh-CN" sz="2400" b="1" dirty="0">
                <a:ea typeface="黑体" panose="02010609060101010101" pitchFamily="49" charset="-122"/>
              </a:rPr>
              <a:t>lysogenic phage）：</a:t>
            </a:r>
            <a:endParaRPr lang="zh-CN" altLang="en-US" sz="2400" b="1" dirty="0">
              <a:ea typeface="黑体" panose="02010609060101010101" pitchFamily="49" charset="-122"/>
            </a:endParaRPr>
          </a:p>
        </p:txBody>
      </p:sp>
      <p:sp>
        <p:nvSpPr>
          <p:cNvPr id="996360" name="Text Box 8"/>
          <p:cNvSpPr txBox="1"/>
          <p:nvPr/>
        </p:nvSpPr>
        <p:spPr>
          <a:xfrm>
            <a:off x="425450" y="3802063"/>
            <a:ext cx="8610600" cy="8921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感染细胞 </a:t>
            </a:r>
            <a:r>
              <a:rPr lang="zh-CN" altLang="en-US" sz="2800" b="1" dirty="0">
                <a:solidFill>
                  <a:schemeClr val="tx2"/>
                </a:solidFill>
                <a:ea typeface="黑体" panose="02010609060101010101" pitchFamily="49" charset="-122"/>
              </a:rPr>
              <a:t>→</a:t>
            </a:r>
            <a:r>
              <a:rPr lang="zh-CN" altLang="en-US" sz="2800" b="1" dirty="0">
                <a:solidFill>
                  <a:schemeClr val="accent1"/>
                </a:solidFill>
                <a:ea typeface="黑体" panose="02010609060101010101" pitchFamily="49" charset="-122"/>
              </a:rPr>
              <a:t> 不能完成复制循环：</a:t>
            </a:r>
            <a:r>
              <a:rPr lang="zh-CN" altLang="en-US" sz="2400" b="1" dirty="0">
                <a:solidFill>
                  <a:schemeClr val="tx2"/>
                </a:solidFill>
                <a:ea typeface="黑体" panose="02010609060101010101" pitchFamily="49" charset="-122"/>
              </a:rPr>
              <a:t>噬菌体基因组长期存在于宿主细胞内，没有成熟噬菌体产生。</a:t>
            </a:r>
            <a:endParaRPr lang="zh-CN" altLang="en-US" sz="2400" b="1" dirty="0">
              <a:solidFill>
                <a:srgbClr val="FFFFCC"/>
              </a:solidFill>
              <a:ea typeface="黑体" panose="02010609060101010101" pitchFamily="49" charset="-122"/>
            </a:endParaRPr>
          </a:p>
        </p:txBody>
      </p:sp>
      <p:sp>
        <p:nvSpPr>
          <p:cNvPr id="996361" name="Rectangle 9"/>
          <p:cNvSpPr/>
          <p:nvPr/>
        </p:nvSpPr>
        <p:spPr>
          <a:xfrm>
            <a:off x="1854200" y="5038725"/>
            <a:ext cx="5335588" cy="461963"/>
          </a:xfrm>
          <a:prstGeom prst="rect">
            <a:avLst/>
          </a:prstGeom>
          <a:solidFill>
            <a:srgbClr val="0000FF"/>
          </a:solidFill>
          <a:ln w="9525" cap="flat" cmpd="sng">
            <a:solidFill>
              <a:srgbClr val="FFFF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这一现象称做溶源性（</a:t>
            </a:r>
            <a:r>
              <a:rPr lang="en-US" altLang="zh-CN" sz="2400" b="1" dirty="0">
                <a:ea typeface="黑体" panose="02010609060101010101" pitchFamily="49" charset="-122"/>
              </a:rPr>
              <a:t>lysogeny）</a:t>
            </a:r>
            <a:r>
              <a:rPr lang="zh-CN" altLang="en-US" sz="2400" b="1" dirty="0">
                <a:ea typeface="黑体" panose="02010609060101010101" pitchFamily="49" charset="-122"/>
              </a:rPr>
              <a:t>反应</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96359"/>
                                        </p:tgtEl>
                                        <p:attrNameLst>
                                          <p:attrName>style.visibility</p:attrName>
                                        </p:attrNameLst>
                                      </p:cBhvr>
                                      <p:to>
                                        <p:strVal val="visible"/>
                                      </p:to>
                                    </p:set>
                                    <p:anim calcmode="lin" valueType="num">
                                      <p:cBhvr additive="base">
                                        <p:cTn id="7" dur="500" fill="hold"/>
                                        <p:tgtEl>
                                          <p:spTgt spid="996359"/>
                                        </p:tgtEl>
                                        <p:attrNameLst>
                                          <p:attrName>ppt_x</p:attrName>
                                        </p:attrNameLst>
                                      </p:cBhvr>
                                      <p:tavLst>
                                        <p:tav tm="0">
                                          <p:val>
                                            <p:strVal val="0-#ppt_w/2"/>
                                          </p:val>
                                        </p:tav>
                                        <p:tav tm="100000">
                                          <p:val>
                                            <p:strVal val="#ppt_x"/>
                                          </p:val>
                                        </p:tav>
                                      </p:tavLst>
                                    </p:anim>
                                    <p:anim calcmode="lin" valueType="num">
                                      <p:cBhvr additive="base">
                                        <p:cTn id="8" dur="500" fill="hold"/>
                                        <p:tgtEl>
                                          <p:spTgt spid="99635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996360"/>
                                        </p:tgtEl>
                                        <p:attrNameLst>
                                          <p:attrName>style.visibility</p:attrName>
                                        </p:attrNameLst>
                                      </p:cBhvr>
                                      <p:to>
                                        <p:strVal val="visible"/>
                                      </p:to>
                                    </p:set>
                                    <p:anim calcmode="lin" valueType="num">
                                      <p:cBhvr additive="base">
                                        <p:cTn id="12" dur="500" fill="hold"/>
                                        <p:tgtEl>
                                          <p:spTgt spid="996360"/>
                                        </p:tgtEl>
                                        <p:attrNameLst>
                                          <p:attrName>ppt_x</p:attrName>
                                        </p:attrNameLst>
                                      </p:cBhvr>
                                      <p:tavLst>
                                        <p:tav tm="0">
                                          <p:val>
                                            <p:strVal val="0-#ppt_w/2"/>
                                          </p:val>
                                        </p:tav>
                                        <p:tav tm="100000">
                                          <p:val>
                                            <p:strVal val="#ppt_x"/>
                                          </p:val>
                                        </p:tav>
                                      </p:tavLst>
                                    </p:anim>
                                    <p:anim calcmode="lin" valueType="num">
                                      <p:cBhvr additive="base">
                                        <p:cTn id="13" dur="500" fill="hold"/>
                                        <p:tgtEl>
                                          <p:spTgt spid="99636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 presetClass="entr" presetSubtype="0" fill="hold" grpId="0" nodeType="afterEffect">
                                  <p:stCondLst>
                                    <p:cond delay="0"/>
                                  </p:stCondLst>
                                  <p:childTnLst>
                                    <p:set>
                                      <p:cBhvr>
                                        <p:cTn id="16" dur="1" fill="hold">
                                          <p:stCondLst>
                                            <p:cond delay="499"/>
                                          </p:stCondLst>
                                        </p:cTn>
                                        <p:tgtEl>
                                          <p:spTgt spid="99636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6359" grpId="0" animBg="1"/>
      <p:bldP spid="996360" grpId="0"/>
      <p:bldP spid="99636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Text Box 2"/>
          <p:cNvSpPr txBox="1"/>
          <p:nvPr/>
        </p:nvSpPr>
        <p:spPr>
          <a:xfrm>
            <a:off x="2916238" y="188913"/>
            <a:ext cx="436086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tx2"/>
                </a:solidFill>
                <a:ea typeface="黑体" panose="02010609060101010101" pitchFamily="49" charset="-122"/>
              </a:rPr>
              <a:t>第四部分  病毒的非增殖性感染</a:t>
            </a:r>
            <a:endParaRPr lang="zh-CN" altLang="en-US" sz="2400" b="1" dirty="0">
              <a:ea typeface="黑体" panose="02010609060101010101" pitchFamily="49" charset="-122"/>
            </a:endParaRPr>
          </a:p>
        </p:txBody>
      </p:sp>
      <p:sp>
        <p:nvSpPr>
          <p:cNvPr id="129027" name="Text Box 4"/>
          <p:cNvSpPr txBox="1"/>
          <p:nvPr/>
        </p:nvSpPr>
        <p:spPr>
          <a:xfrm>
            <a:off x="468313" y="981075"/>
            <a:ext cx="38608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温和噬菌体的溶源性反应：</a:t>
            </a:r>
            <a:endParaRPr lang="zh-CN" altLang="en-US" sz="2400" b="1" dirty="0">
              <a:ea typeface="黑体" panose="02010609060101010101" pitchFamily="49" charset="-122"/>
            </a:endParaRPr>
          </a:p>
        </p:txBody>
      </p:sp>
      <p:sp>
        <p:nvSpPr>
          <p:cNvPr id="998405" name="Text Box 5"/>
          <p:cNvSpPr txBox="1"/>
          <p:nvPr/>
        </p:nvSpPr>
        <p:spPr>
          <a:xfrm>
            <a:off x="250825" y="3716338"/>
            <a:ext cx="2968625" cy="461962"/>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温和噬菌体基因组：</a:t>
            </a:r>
            <a:endParaRPr lang="zh-CN" altLang="en-US" sz="2400" b="1" dirty="0">
              <a:ea typeface="黑体" panose="02010609060101010101" pitchFamily="49" charset="-122"/>
            </a:endParaRPr>
          </a:p>
        </p:txBody>
      </p:sp>
      <p:sp>
        <p:nvSpPr>
          <p:cNvPr id="998406" name="Rectangle 6"/>
          <p:cNvSpPr/>
          <p:nvPr/>
        </p:nvSpPr>
        <p:spPr>
          <a:xfrm>
            <a:off x="3995738" y="2852738"/>
            <a:ext cx="4976812"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accent1"/>
                </a:solidFill>
                <a:ea typeface="黑体" panose="02010609060101010101" pitchFamily="49" charset="-122"/>
              </a:rPr>
              <a:t>整合于宿主染色体中</a:t>
            </a:r>
            <a:r>
              <a:rPr lang="zh-CN" altLang="en-US" sz="2400" b="1" dirty="0">
                <a:ea typeface="黑体" panose="02010609060101010101" pitchFamily="49" charset="-122"/>
              </a:rPr>
              <a:t>（如</a:t>
            </a:r>
            <a:r>
              <a:rPr lang="en-US" altLang="zh-CN" sz="2400" b="1" dirty="0">
                <a:ea typeface="黑体" panose="02010609060101010101" pitchFamily="49" charset="-122"/>
              </a:rPr>
              <a:t>λ</a:t>
            </a:r>
            <a:r>
              <a:rPr lang="zh-CN" altLang="en-US" sz="2400" b="1" dirty="0">
                <a:ea typeface="黑体" panose="02010609060101010101" pitchFamily="49" charset="-122"/>
              </a:rPr>
              <a:t>噬菌体）</a:t>
            </a:r>
            <a:endParaRPr lang="zh-CN" altLang="en-US" sz="2400" b="1" dirty="0">
              <a:ea typeface="黑体" panose="02010609060101010101" pitchFamily="49" charset="-122"/>
            </a:endParaRPr>
          </a:p>
        </p:txBody>
      </p:sp>
      <p:sp>
        <p:nvSpPr>
          <p:cNvPr id="998407" name="Rectangle 7"/>
          <p:cNvSpPr/>
          <p:nvPr/>
        </p:nvSpPr>
        <p:spPr>
          <a:xfrm>
            <a:off x="3922713" y="4437063"/>
            <a:ext cx="4548187" cy="46196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accent1"/>
                </a:solidFill>
                <a:ea typeface="黑体" panose="02010609060101010101" pitchFamily="49" charset="-122"/>
              </a:rPr>
              <a:t>以质粒形式存在</a:t>
            </a:r>
            <a:r>
              <a:rPr lang="zh-CN" altLang="en-US" sz="2400" b="1" dirty="0">
                <a:ea typeface="黑体" panose="02010609060101010101" pitchFamily="49" charset="-122"/>
              </a:rPr>
              <a:t>（如</a:t>
            </a:r>
            <a:r>
              <a:rPr lang="en-US" altLang="zh-CN" sz="2400" b="1" dirty="0">
                <a:ea typeface="黑体" panose="02010609060101010101" pitchFamily="49" charset="-122"/>
              </a:rPr>
              <a:t>P1</a:t>
            </a:r>
            <a:r>
              <a:rPr lang="zh-CN" altLang="en-US" sz="2400" b="1" dirty="0">
                <a:ea typeface="黑体" panose="02010609060101010101" pitchFamily="49" charset="-122"/>
              </a:rPr>
              <a:t>噬菌体）</a:t>
            </a:r>
            <a:endParaRPr lang="zh-CN" altLang="en-US" sz="2400" b="1" dirty="0">
              <a:ea typeface="黑体" panose="02010609060101010101" pitchFamily="49" charset="-122"/>
            </a:endParaRPr>
          </a:p>
        </p:txBody>
      </p:sp>
      <p:sp>
        <p:nvSpPr>
          <p:cNvPr id="998408" name="AutoShape 8"/>
          <p:cNvSpPr/>
          <p:nvPr/>
        </p:nvSpPr>
        <p:spPr>
          <a:xfrm>
            <a:off x="3378200" y="3124200"/>
            <a:ext cx="304800" cy="1600200"/>
          </a:xfrm>
          <a:prstGeom prst="leftBrace">
            <a:avLst>
              <a:gd name="adj1" fmla="val 43750"/>
              <a:gd name="adj2" fmla="val 50000"/>
            </a:avLst>
          </a:prstGeom>
          <a:noFill/>
          <a:ln w="9525" cap="flat" cmpd="sng">
            <a:solidFill>
              <a:srgbClr val="99CC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p>
        </p:txBody>
      </p:sp>
      <p:sp>
        <p:nvSpPr>
          <p:cNvPr id="998410" name="Text Box 10"/>
          <p:cNvSpPr txBox="1"/>
          <p:nvPr/>
        </p:nvSpPr>
        <p:spPr>
          <a:xfrm>
            <a:off x="4211638" y="2349500"/>
            <a:ext cx="1422400" cy="461963"/>
          </a:xfrm>
          <a:prstGeom prst="rect">
            <a:avLst/>
          </a:prstGeom>
          <a:solidFill>
            <a:srgbClr val="003300"/>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400" b="1" dirty="0">
                <a:solidFill>
                  <a:schemeClr val="folHlink"/>
                </a:solidFill>
                <a:ea typeface="黑体" panose="02010609060101010101" pitchFamily="49" charset="-122"/>
              </a:rPr>
              <a:t>主要形式</a:t>
            </a:r>
            <a:endParaRPr lang="zh-CN" altLang="en-US" sz="2400" b="1" dirty="0">
              <a:solidFill>
                <a:srgbClr val="FF3300"/>
              </a:solidFill>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998405"/>
                                        </p:tgtEl>
                                        <p:attrNameLst>
                                          <p:attrName>style.visibility</p:attrName>
                                        </p:attrNameLst>
                                      </p:cBhvr>
                                      <p:to>
                                        <p:strVal val="visible"/>
                                      </p:to>
                                    </p:set>
                                    <p:anim calcmode="lin" valueType="num">
                                      <p:cBhvr additive="base">
                                        <p:cTn id="7" dur="500" fill="hold"/>
                                        <p:tgtEl>
                                          <p:spTgt spid="998405"/>
                                        </p:tgtEl>
                                        <p:attrNameLst>
                                          <p:attrName>ppt_x</p:attrName>
                                        </p:attrNameLst>
                                      </p:cBhvr>
                                      <p:tavLst>
                                        <p:tav tm="0">
                                          <p:val>
                                            <p:strVal val="#ppt_x"/>
                                          </p:val>
                                        </p:tav>
                                        <p:tav tm="100000">
                                          <p:val>
                                            <p:strVal val="#ppt_x"/>
                                          </p:val>
                                        </p:tav>
                                      </p:tavLst>
                                    </p:anim>
                                    <p:anim calcmode="lin" valueType="num">
                                      <p:cBhvr additive="base">
                                        <p:cTn id="8" dur="500" fill="hold"/>
                                        <p:tgtEl>
                                          <p:spTgt spid="99840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98408"/>
                                        </p:tgtEl>
                                        <p:attrNameLst>
                                          <p:attrName>style.visibility</p:attrName>
                                        </p:attrNameLst>
                                      </p:cBhvr>
                                      <p:to>
                                        <p:strVal val="visible"/>
                                      </p:to>
                                    </p:set>
                                    <p:anim calcmode="lin" valueType="num">
                                      <p:cBhvr additive="base">
                                        <p:cTn id="13" dur="500" fill="hold"/>
                                        <p:tgtEl>
                                          <p:spTgt spid="998408"/>
                                        </p:tgtEl>
                                        <p:attrNameLst>
                                          <p:attrName>ppt_x</p:attrName>
                                        </p:attrNameLst>
                                      </p:cBhvr>
                                      <p:tavLst>
                                        <p:tav tm="0">
                                          <p:val>
                                            <p:strVal val="#ppt_x"/>
                                          </p:val>
                                        </p:tav>
                                        <p:tav tm="100000">
                                          <p:val>
                                            <p:strVal val="#ppt_x"/>
                                          </p:val>
                                        </p:tav>
                                      </p:tavLst>
                                    </p:anim>
                                    <p:anim calcmode="lin" valueType="num">
                                      <p:cBhvr additive="base">
                                        <p:cTn id="14" dur="500" fill="hold"/>
                                        <p:tgtEl>
                                          <p:spTgt spid="998408"/>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1" fill="hold" grpId="0" nodeType="afterEffect">
                                  <p:stCondLst>
                                    <p:cond delay="0"/>
                                  </p:stCondLst>
                                  <p:childTnLst>
                                    <p:set>
                                      <p:cBhvr>
                                        <p:cTn id="17" dur="1" fill="hold">
                                          <p:stCondLst>
                                            <p:cond delay="0"/>
                                          </p:stCondLst>
                                        </p:cTn>
                                        <p:tgtEl>
                                          <p:spTgt spid="998406"/>
                                        </p:tgtEl>
                                        <p:attrNameLst>
                                          <p:attrName>style.visibility</p:attrName>
                                        </p:attrNameLst>
                                      </p:cBhvr>
                                      <p:to>
                                        <p:strVal val="visible"/>
                                      </p:to>
                                    </p:set>
                                    <p:anim calcmode="lin" valueType="num">
                                      <p:cBhvr additive="base">
                                        <p:cTn id="18" dur="500" fill="hold"/>
                                        <p:tgtEl>
                                          <p:spTgt spid="998406"/>
                                        </p:tgtEl>
                                        <p:attrNameLst>
                                          <p:attrName>ppt_x</p:attrName>
                                        </p:attrNameLst>
                                      </p:cBhvr>
                                      <p:tavLst>
                                        <p:tav tm="0">
                                          <p:val>
                                            <p:strVal val="#ppt_x"/>
                                          </p:val>
                                        </p:tav>
                                        <p:tav tm="100000">
                                          <p:val>
                                            <p:strVal val="#ppt_x"/>
                                          </p:val>
                                        </p:tav>
                                      </p:tavLst>
                                    </p:anim>
                                    <p:anim calcmode="lin" valueType="num">
                                      <p:cBhvr additive="base">
                                        <p:cTn id="19" dur="500" fill="hold"/>
                                        <p:tgtEl>
                                          <p:spTgt spid="998406"/>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2" presetClass="entr" presetSubtype="12" fill="hold" grpId="0" nodeType="afterEffect">
                                  <p:stCondLst>
                                    <p:cond delay="0"/>
                                  </p:stCondLst>
                                  <p:childTnLst>
                                    <p:set>
                                      <p:cBhvr>
                                        <p:cTn id="22" dur="1" fill="hold">
                                          <p:stCondLst>
                                            <p:cond delay="0"/>
                                          </p:stCondLst>
                                        </p:cTn>
                                        <p:tgtEl>
                                          <p:spTgt spid="998407"/>
                                        </p:tgtEl>
                                        <p:attrNameLst>
                                          <p:attrName>style.visibility</p:attrName>
                                        </p:attrNameLst>
                                      </p:cBhvr>
                                      <p:to>
                                        <p:strVal val="visible"/>
                                      </p:to>
                                    </p:set>
                                    <p:anim calcmode="lin" valueType="num">
                                      <p:cBhvr additive="base">
                                        <p:cTn id="23" dur="500" fill="hold"/>
                                        <p:tgtEl>
                                          <p:spTgt spid="998407"/>
                                        </p:tgtEl>
                                        <p:attrNameLst>
                                          <p:attrName>ppt_x</p:attrName>
                                        </p:attrNameLst>
                                      </p:cBhvr>
                                      <p:tavLst>
                                        <p:tav tm="0">
                                          <p:val>
                                            <p:strVal val="0-#ppt_w/2"/>
                                          </p:val>
                                        </p:tav>
                                        <p:tav tm="100000">
                                          <p:val>
                                            <p:strVal val="#ppt_x"/>
                                          </p:val>
                                        </p:tav>
                                      </p:tavLst>
                                    </p:anim>
                                    <p:anim calcmode="lin" valueType="num">
                                      <p:cBhvr additive="base">
                                        <p:cTn id="24" dur="500" fill="hold"/>
                                        <p:tgtEl>
                                          <p:spTgt spid="998407"/>
                                        </p:tgtEl>
                                        <p:attrNameLst>
                                          <p:attrName>ppt_y</p:attrName>
                                        </p:attrNameLst>
                                      </p:cBhvr>
                                      <p:tavLst>
                                        <p:tav tm="0">
                                          <p:val>
                                            <p:strVal val="1+#ppt_h/2"/>
                                          </p:val>
                                        </p:tav>
                                        <p:tav tm="100000">
                                          <p:val>
                                            <p:strVal val="#ppt_y"/>
                                          </p:val>
                                        </p:tav>
                                      </p:tavLst>
                                    </p:anim>
                                  </p:childTnLst>
                                </p:cTn>
                              </p:par>
                            </p:childTnLst>
                          </p:cTn>
                        </p:par>
                        <p:par>
                          <p:cTn id="25" fill="hold">
                            <p:stCondLst>
                              <p:cond delay="1500"/>
                            </p:stCondLst>
                            <p:childTnLst>
                              <p:par>
                                <p:cTn id="26" presetID="23" presetClass="entr" presetSubtype="32" fill="hold" grpId="0" nodeType="afterEffect">
                                  <p:stCondLst>
                                    <p:cond delay="0"/>
                                  </p:stCondLst>
                                  <p:childTnLst>
                                    <p:set>
                                      <p:cBhvr>
                                        <p:cTn id="27" dur="1" fill="hold">
                                          <p:stCondLst>
                                            <p:cond delay="0"/>
                                          </p:stCondLst>
                                        </p:cTn>
                                        <p:tgtEl>
                                          <p:spTgt spid="998410"/>
                                        </p:tgtEl>
                                        <p:attrNameLst>
                                          <p:attrName>style.visibility</p:attrName>
                                        </p:attrNameLst>
                                      </p:cBhvr>
                                      <p:to>
                                        <p:strVal val="visible"/>
                                      </p:to>
                                    </p:set>
                                    <p:anim calcmode="lin" valueType="num">
                                      <p:cBhvr>
                                        <p:cTn id="28" dur="500" fill="hold"/>
                                        <p:tgtEl>
                                          <p:spTgt spid="998410"/>
                                        </p:tgtEl>
                                        <p:attrNameLst>
                                          <p:attrName>ppt_w</p:attrName>
                                        </p:attrNameLst>
                                      </p:cBhvr>
                                      <p:tavLst>
                                        <p:tav tm="0">
                                          <p:val>
                                            <p:strVal val="4*#ppt_w"/>
                                          </p:val>
                                        </p:tav>
                                        <p:tav tm="100000">
                                          <p:val>
                                            <p:strVal val="#ppt_w"/>
                                          </p:val>
                                        </p:tav>
                                      </p:tavLst>
                                    </p:anim>
                                    <p:anim calcmode="lin" valueType="num">
                                      <p:cBhvr>
                                        <p:cTn id="29" dur="500" fill="hold"/>
                                        <p:tgtEl>
                                          <p:spTgt spid="998410"/>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8405" grpId="0" animBg="1"/>
      <p:bldP spid="998406" grpId="0"/>
      <p:bldP spid="998407" grpId="0"/>
      <p:bldP spid="9984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Text Box 2"/>
          <p:cNvSpPr txBox="1"/>
          <p:nvPr/>
        </p:nvSpPr>
        <p:spPr>
          <a:xfrm>
            <a:off x="179388" y="0"/>
            <a:ext cx="386080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ea typeface="黑体" panose="02010609060101010101" pitchFamily="49" charset="-122"/>
              </a:rPr>
              <a:t>温和噬菌体的溶源性反应：</a:t>
            </a:r>
            <a:endParaRPr lang="zh-CN" altLang="en-US" sz="2400" b="1" dirty="0">
              <a:ea typeface="黑体" panose="02010609060101010101" pitchFamily="49" charset="-122"/>
            </a:endParaRPr>
          </a:p>
        </p:txBody>
      </p:sp>
      <p:pic>
        <p:nvPicPr>
          <p:cNvPr id="131075" name="Picture 4" descr="z3-f13"/>
          <p:cNvPicPr>
            <a:picLocks noChangeAspect="1"/>
          </p:cNvPicPr>
          <p:nvPr/>
        </p:nvPicPr>
        <p:blipFill>
          <a:blip r:embed="rId1"/>
          <a:stretch>
            <a:fillRect/>
          </a:stretch>
        </p:blipFill>
        <p:spPr>
          <a:xfrm>
            <a:off x="0" y="687388"/>
            <a:ext cx="9144000" cy="6170612"/>
          </a:xfrm>
          <a:prstGeom prst="rect">
            <a:avLst/>
          </a:prstGeom>
          <a:noFill/>
          <a:ln w="9525">
            <a:noFill/>
          </a:ln>
        </p:spPr>
      </p:pic>
      <p:sp>
        <p:nvSpPr>
          <p:cNvPr id="1000453" name="Text Box 5"/>
          <p:cNvSpPr txBox="1"/>
          <p:nvPr/>
        </p:nvSpPr>
        <p:spPr>
          <a:xfrm>
            <a:off x="250825" y="5889625"/>
            <a:ext cx="8539163" cy="830263"/>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整合于细菌染色体或以质粒形成存在的温和噬菌体基因组称做</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solidFill>
                  <a:schemeClr val="accent1"/>
                </a:solidFill>
                <a:ea typeface="黑体" panose="02010609060101010101" pitchFamily="49" charset="-122"/>
              </a:rPr>
              <a:t>原噬菌体</a:t>
            </a:r>
            <a:r>
              <a:rPr lang="zh-CN" altLang="en-US" sz="2400" b="1" dirty="0">
                <a:ea typeface="黑体" panose="02010609060101010101" pitchFamily="49" charset="-122"/>
              </a:rPr>
              <a:t>（</a:t>
            </a:r>
            <a:r>
              <a:rPr lang="en-US" altLang="zh-CN" sz="2400" b="1" dirty="0">
                <a:ea typeface="黑体" panose="02010609060101010101" pitchFamily="49" charset="-122"/>
              </a:rPr>
              <a:t>prophage）</a:t>
            </a:r>
            <a:endParaRPr lang="zh-CN" altLang="en-US" sz="2400" b="1" dirty="0">
              <a:solidFill>
                <a:srgbClr val="FFFFCC"/>
              </a:solidFill>
              <a:ea typeface="黑体" panose="02010609060101010101" pitchFamily="49" charset="-122"/>
            </a:endParaRPr>
          </a:p>
        </p:txBody>
      </p:sp>
      <p:sp>
        <p:nvSpPr>
          <p:cNvPr id="1000454" name="Text Box 6"/>
          <p:cNvSpPr txBox="1"/>
          <p:nvPr/>
        </p:nvSpPr>
        <p:spPr>
          <a:xfrm>
            <a:off x="2667000" y="1268413"/>
            <a:ext cx="6477000" cy="1231900"/>
          </a:xfrm>
          <a:prstGeom prst="rect">
            <a:avLst/>
          </a:prstGeom>
          <a:solidFill>
            <a:srgbClr val="003300"/>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accent1"/>
                </a:solidFill>
                <a:ea typeface="黑体" panose="02010609060101010101" pitchFamily="49" charset="-122"/>
              </a:rPr>
              <a:t>原噬菌体阶段：</a:t>
            </a:r>
            <a:r>
              <a:rPr lang="zh-CN" altLang="en-US" sz="2400" b="1" dirty="0">
                <a:ea typeface="黑体" panose="02010609060101010101" pitchFamily="49" charset="-122"/>
              </a:rPr>
              <a:t>复制被抑制，宿主细胞正常地生长繁殖，而噬菌体基因组与宿主细菌染色体同步复制，并随细胞分裂而传递给子代细胞。 </a:t>
            </a:r>
            <a:endParaRPr lang="zh-CN" altLang="en-US" sz="2400" b="1" dirty="0">
              <a:solidFill>
                <a:srgbClr val="FFFFCC"/>
              </a:solidFill>
              <a:ea typeface="黑体" panose="02010609060101010101" pitchFamily="49" charset="-122"/>
            </a:endParaRPr>
          </a:p>
        </p:txBody>
      </p:sp>
      <p:sp>
        <p:nvSpPr>
          <p:cNvPr id="1000455" name="Text Box 7"/>
          <p:cNvSpPr txBox="1"/>
          <p:nvPr/>
        </p:nvSpPr>
        <p:spPr>
          <a:xfrm>
            <a:off x="17463" y="5889625"/>
            <a:ext cx="9144000" cy="862013"/>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细胞中含有以原噬菌体状态存在的温和噬菌体基因组的细菌称做</a:t>
            </a:r>
            <a:r>
              <a:rPr lang="zh-CN" altLang="en-US" sz="2400" b="1" dirty="0">
                <a:solidFill>
                  <a:schemeClr val="accent1"/>
                </a:solidFill>
                <a:ea typeface="黑体" panose="02010609060101010101" pitchFamily="49" charset="-122"/>
              </a:rPr>
              <a:t>溶源性细菌</a:t>
            </a:r>
            <a:r>
              <a:rPr lang="zh-CN" altLang="en-US" sz="2400" b="1" dirty="0">
                <a:ea typeface="黑体" panose="02010609060101010101" pitchFamily="49" charset="-122"/>
              </a:rPr>
              <a:t>（</a:t>
            </a:r>
            <a:r>
              <a:rPr lang="en-US" altLang="zh-CN" sz="2400" b="1" dirty="0">
                <a:ea typeface="黑体" panose="02010609060101010101" pitchFamily="49" charset="-122"/>
              </a:rPr>
              <a:t>lysogenic bacteria）</a:t>
            </a:r>
            <a:endParaRPr lang="zh-CN" altLang="en-US" sz="2400" b="1" dirty="0">
              <a:ea typeface="黑体" panose="02010609060101010101" pitchFamily="49" charset="-122"/>
            </a:endParaRPr>
          </a:p>
        </p:txBody>
      </p:sp>
      <p:sp>
        <p:nvSpPr>
          <p:cNvPr id="1000456" name="Text Box 8"/>
          <p:cNvSpPr txBox="1"/>
          <p:nvPr/>
        </p:nvSpPr>
        <p:spPr>
          <a:xfrm>
            <a:off x="900113" y="685800"/>
            <a:ext cx="8051800" cy="528638"/>
          </a:xfrm>
          <a:prstGeom prst="rect">
            <a:avLst/>
          </a:prstGeom>
          <a:solidFill>
            <a:srgbClr val="003300"/>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49" charset="-122"/>
              </a:rPr>
              <a:t>原噬菌体可经自发裂解或诱发裂解，进入裂解循环</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00453"/>
                                        </p:tgtEl>
                                        <p:attrNameLst>
                                          <p:attrName>style.visibility</p:attrName>
                                        </p:attrNameLst>
                                      </p:cBhvr>
                                      <p:to>
                                        <p:strVal val="visible"/>
                                      </p:to>
                                    </p:set>
                                    <p:anim calcmode="lin" valueType="num">
                                      <p:cBhvr additive="base">
                                        <p:cTn id="7" dur="500" fill="hold"/>
                                        <p:tgtEl>
                                          <p:spTgt spid="1000453"/>
                                        </p:tgtEl>
                                        <p:attrNameLst>
                                          <p:attrName>ppt_x</p:attrName>
                                        </p:attrNameLst>
                                      </p:cBhvr>
                                      <p:tavLst>
                                        <p:tav tm="0">
                                          <p:val>
                                            <p:strVal val="0-#ppt_w/2"/>
                                          </p:val>
                                        </p:tav>
                                        <p:tav tm="100000">
                                          <p:val>
                                            <p:strVal val="#ppt_x"/>
                                          </p:val>
                                        </p:tav>
                                      </p:tavLst>
                                    </p:anim>
                                    <p:anim calcmode="lin" valueType="num">
                                      <p:cBhvr additive="base">
                                        <p:cTn id="8" dur="500" fill="hold"/>
                                        <p:tgtEl>
                                          <p:spTgt spid="100045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000454"/>
                                        </p:tgtEl>
                                        <p:attrNameLst>
                                          <p:attrName>style.visibility</p:attrName>
                                        </p:attrNameLst>
                                      </p:cBhvr>
                                      <p:to>
                                        <p:strVal val="visible"/>
                                      </p:to>
                                    </p:set>
                                    <p:anim calcmode="lin" valueType="num">
                                      <p:cBhvr additive="base">
                                        <p:cTn id="13" dur="500" fill="hold"/>
                                        <p:tgtEl>
                                          <p:spTgt spid="1000454"/>
                                        </p:tgtEl>
                                        <p:attrNameLst>
                                          <p:attrName>ppt_x</p:attrName>
                                        </p:attrNameLst>
                                      </p:cBhvr>
                                      <p:tavLst>
                                        <p:tav tm="0">
                                          <p:val>
                                            <p:strVal val="0-#ppt_w/2"/>
                                          </p:val>
                                        </p:tav>
                                        <p:tav tm="100000">
                                          <p:val>
                                            <p:strVal val="#ppt_x"/>
                                          </p:val>
                                        </p:tav>
                                      </p:tavLst>
                                    </p:anim>
                                    <p:anim calcmode="lin" valueType="num">
                                      <p:cBhvr additive="base">
                                        <p:cTn id="14" dur="500" fill="hold"/>
                                        <p:tgtEl>
                                          <p:spTgt spid="100045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000454"/>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000455"/>
                                        </p:tgtEl>
                                        <p:attrNameLst>
                                          <p:attrName>style.visibility</p:attrName>
                                        </p:attrNameLst>
                                      </p:cBhvr>
                                      <p:to>
                                        <p:strVal val="visible"/>
                                      </p:to>
                                    </p:set>
                                    <p:anim calcmode="lin" valueType="num">
                                      <p:cBhvr additive="base">
                                        <p:cTn id="19" dur="500" fill="hold"/>
                                        <p:tgtEl>
                                          <p:spTgt spid="1000455"/>
                                        </p:tgtEl>
                                        <p:attrNameLst>
                                          <p:attrName>ppt_x</p:attrName>
                                        </p:attrNameLst>
                                      </p:cBhvr>
                                      <p:tavLst>
                                        <p:tav tm="0">
                                          <p:val>
                                            <p:strVal val="0-#ppt_w/2"/>
                                          </p:val>
                                        </p:tav>
                                        <p:tav tm="100000">
                                          <p:val>
                                            <p:strVal val="#ppt_x"/>
                                          </p:val>
                                        </p:tav>
                                      </p:tavLst>
                                    </p:anim>
                                    <p:anim calcmode="lin" valueType="num">
                                      <p:cBhvr additive="base">
                                        <p:cTn id="20" dur="500" fill="hold"/>
                                        <p:tgtEl>
                                          <p:spTgt spid="100045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000456"/>
                                        </p:tgtEl>
                                        <p:attrNameLst>
                                          <p:attrName>style.visibility</p:attrName>
                                        </p:attrNameLst>
                                      </p:cBhvr>
                                      <p:to>
                                        <p:strVal val="visible"/>
                                      </p:to>
                                    </p:set>
                                    <p:anim calcmode="lin" valueType="num">
                                      <p:cBhvr additive="base">
                                        <p:cTn id="25" dur="500" fill="hold"/>
                                        <p:tgtEl>
                                          <p:spTgt spid="1000456"/>
                                        </p:tgtEl>
                                        <p:attrNameLst>
                                          <p:attrName>ppt_x</p:attrName>
                                        </p:attrNameLst>
                                      </p:cBhvr>
                                      <p:tavLst>
                                        <p:tav tm="0">
                                          <p:val>
                                            <p:strVal val="0-#ppt_w/2"/>
                                          </p:val>
                                        </p:tav>
                                        <p:tav tm="100000">
                                          <p:val>
                                            <p:strVal val="#ppt_x"/>
                                          </p:val>
                                        </p:tav>
                                      </p:tavLst>
                                    </p:anim>
                                    <p:anim calcmode="lin" valueType="num">
                                      <p:cBhvr additive="base">
                                        <p:cTn id="26" dur="500" fill="hold"/>
                                        <p:tgtEl>
                                          <p:spTgt spid="100045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0453" grpId="0" animBg="1"/>
      <p:bldP spid="1000454" grpId="0" animBg="1"/>
      <p:bldP spid="1000455" grpId="0" animBg="1"/>
      <p:bldP spid="100045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2" name="Rectangle 2"/>
          <p:cNvSpPr/>
          <p:nvPr/>
        </p:nvSpPr>
        <p:spPr>
          <a:xfrm>
            <a:off x="4673600" y="188913"/>
            <a:ext cx="4470400" cy="13731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accent1"/>
                </a:solidFill>
                <a:ea typeface="黑体" panose="02010609060101010101" pitchFamily="49" charset="-122"/>
              </a:rPr>
              <a:t>举例：</a:t>
            </a:r>
            <a:endParaRPr lang="zh-CN" altLang="en-US" sz="2800" b="1" dirty="0">
              <a:solidFill>
                <a:schemeClr val="accent1"/>
              </a:solidFill>
              <a:ea typeface="黑体" panose="02010609060101010101" pitchFamily="49" charset="-122"/>
            </a:endParaRPr>
          </a:p>
          <a:p>
            <a:pPr marL="0" lvl="0" indent="0" eaLnBrk="1" hangingPunct="1">
              <a:spcBef>
                <a:spcPct val="0"/>
              </a:spcBef>
              <a:buNone/>
            </a:pPr>
            <a:endParaRPr lang="zh-CN" altLang="zh-CN" sz="2800" b="1" dirty="0">
              <a:solidFill>
                <a:schemeClr val="folHlink"/>
              </a:solidFill>
              <a:ea typeface="黑体" panose="02010609060101010101" pitchFamily="49" charset="-122"/>
            </a:endParaRPr>
          </a:p>
          <a:p>
            <a:pPr marL="0" lvl="0" indent="0" eaLnBrk="1" hangingPunct="1">
              <a:spcBef>
                <a:spcPct val="0"/>
              </a:spcBef>
              <a:buNone/>
            </a:pPr>
            <a:r>
              <a:rPr lang="en-US" altLang="zh-CN" sz="2800" b="1" dirty="0">
                <a:solidFill>
                  <a:schemeClr val="folHlink"/>
                </a:solidFill>
                <a:ea typeface="黑体" panose="02010609060101010101" pitchFamily="49" charset="-122"/>
              </a:rPr>
              <a:t>λ</a:t>
            </a:r>
            <a:r>
              <a:rPr lang="zh-CN" altLang="en-US" sz="2800" b="1" dirty="0">
                <a:solidFill>
                  <a:schemeClr val="folHlink"/>
                </a:solidFill>
                <a:ea typeface="黑体" panose="02010609060101010101" pitchFamily="49" charset="-122"/>
              </a:rPr>
              <a:t>噬菌体的的溶源性反应：</a:t>
            </a:r>
            <a:endParaRPr lang="zh-CN" altLang="en-US" sz="2400" b="1" dirty="0">
              <a:solidFill>
                <a:schemeClr val="folHlink"/>
              </a:solidFill>
              <a:ea typeface="黑体" panose="02010609060101010101" pitchFamily="49" charset="-122"/>
            </a:endParaRPr>
          </a:p>
        </p:txBody>
      </p:sp>
      <p:pic>
        <p:nvPicPr>
          <p:cNvPr id="1004547" name="Picture 3" descr="fanyi-f17"/>
          <p:cNvPicPr>
            <a:picLocks noChangeAspect="1"/>
          </p:cNvPicPr>
          <p:nvPr/>
        </p:nvPicPr>
        <p:blipFill>
          <a:blip r:embed="rId1"/>
          <a:stretch>
            <a:fillRect/>
          </a:stretch>
        </p:blipFill>
        <p:spPr>
          <a:xfrm>
            <a:off x="0" y="0"/>
            <a:ext cx="4648200" cy="3368675"/>
          </a:xfrm>
          <a:prstGeom prst="rect">
            <a:avLst/>
          </a:prstGeom>
          <a:noFill/>
          <a:ln w="9525">
            <a:noFill/>
          </a:ln>
        </p:spPr>
      </p:pic>
      <p:pic>
        <p:nvPicPr>
          <p:cNvPr id="1004548" name="Picture 4" descr="fanyi-f17"/>
          <p:cNvPicPr>
            <a:picLocks noChangeAspect="1"/>
          </p:cNvPicPr>
          <p:nvPr/>
        </p:nvPicPr>
        <p:blipFill>
          <a:blip r:embed="rId2"/>
          <a:stretch>
            <a:fillRect/>
          </a:stretch>
        </p:blipFill>
        <p:spPr>
          <a:xfrm>
            <a:off x="0" y="3200400"/>
            <a:ext cx="8915400" cy="3679825"/>
          </a:xfrm>
          <a:prstGeom prst="rect">
            <a:avLst/>
          </a:prstGeom>
          <a:noFill/>
          <a:ln w="9525">
            <a:noFill/>
          </a:ln>
        </p:spPr>
      </p:pic>
      <p:sp>
        <p:nvSpPr>
          <p:cNvPr id="1004549" name="Text Box 5"/>
          <p:cNvSpPr txBox="1"/>
          <p:nvPr/>
        </p:nvSpPr>
        <p:spPr>
          <a:xfrm>
            <a:off x="288925" y="4211638"/>
            <a:ext cx="3257550" cy="831850"/>
          </a:xfrm>
          <a:prstGeom prst="rect">
            <a:avLst/>
          </a:prstGeom>
          <a:solidFill>
            <a:srgbClr val="333300"/>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进入宿主后线状基因组</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依靠粘性末端环化</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04547"/>
                                        </p:tgtEl>
                                        <p:attrNameLst>
                                          <p:attrName>style.visibility</p:attrName>
                                        </p:attrNameLst>
                                      </p:cBhvr>
                                      <p:to>
                                        <p:strVal val="visible"/>
                                      </p:to>
                                    </p:set>
                                    <p:anim calcmode="lin" valueType="num">
                                      <p:cBhvr additive="base">
                                        <p:cTn id="7" dur="500" fill="hold"/>
                                        <p:tgtEl>
                                          <p:spTgt spid="1004547"/>
                                        </p:tgtEl>
                                        <p:attrNameLst>
                                          <p:attrName>ppt_x</p:attrName>
                                        </p:attrNameLst>
                                      </p:cBhvr>
                                      <p:tavLst>
                                        <p:tav tm="0">
                                          <p:val>
                                            <p:strVal val="0-#ppt_w/2"/>
                                          </p:val>
                                        </p:tav>
                                        <p:tav tm="100000">
                                          <p:val>
                                            <p:strVal val="#ppt_x"/>
                                          </p:val>
                                        </p:tav>
                                      </p:tavLst>
                                    </p:anim>
                                    <p:anim calcmode="lin" valueType="num">
                                      <p:cBhvr additive="base">
                                        <p:cTn id="8" dur="500" fill="hold"/>
                                        <p:tgtEl>
                                          <p:spTgt spid="100454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1004548"/>
                                        </p:tgtEl>
                                        <p:attrNameLst>
                                          <p:attrName>style.visibility</p:attrName>
                                        </p:attrNameLst>
                                      </p:cBhvr>
                                      <p:to>
                                        <p:strVal val="visible"/>
                                      </p:to>
                                    </p:set>
                                    <p:anim calcmode="lin" valueType="num">
                                      <p:cBhvr additive="base">
                                        <p:cTn id="12" dur="500" fill="hold"/>
                                        <p:tgtEl>
                                          <p:spTgt spid="1004548"/>
                                        </p:tgtEl>
                                        <p:attrNameLst>
                                          <p:attrName>ppt_x</p:attrName>
                                        </p:attrNameLst>
                                      </p:cBhvr>
                                      <p:tavLst>
                                        <p:tav tm="0">
                                          <p:val>
                                            <p:strVal val="#ppt_x"/>
                                          </p:val>
                                        </p:tav>
                                        <p:tav tm="100000">
                                          <p:val>
                                            <p:strVal val="#ppt_x"/>
                                          </p:val>
                                        </p:tav>
                                      </p:tavLst>
                                    </p:anim>
                                    <p:anim calcmode="lin" valueType="num">
                                      <p:cBhvr additive="base">
                                        <p:cTn id="13" dur="500" fill="hold"/>
                                        <p:tgtEl>
                                          <p:spTgt spid="100454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9" fill="hold" grpId="0" nodeType="afterEffect">
                                  <p:stCondLst>
                                    <p:cond delay="0"/>
                                  </p:stCondLst>
                                  <p:childTnLst>
                                    <p:set>
                                      <p:cBhvr>
                                        <p:cTn id="16" dur="1" fill="hold">
                                          <p:stCondLst>
                                            <p:cond delay="0"/>
                                          </p:stCondLst>
                                        </p:cTn>
                                        <p:tgtEl>
                                          <p:spTgt spid="1004549"/>
                                        </p:tgtEl>
                                        <p:attrNameLst>
                                          <p:attrName>style.visibility</p:attrName>
                                        </p:attrNameLst>
                                      </p:cBhvr>
                                      <p:to>
                                        <p:strVal val="visible"/>
                                      </p:to>
                                    </p:set>
                                    <p:anim calcmode="lin" valueType="num">
                                      <p:cBhvr additive="base">
                                        <p:cTn id="17" dur="500" fill="hold"/>
                                        <p:tgtEl>
                                          <p:spTgt spid="1004549"/>
                                        </p:tgtEl>
                                        <p:attrNameLst>
                                          <p:attrName>ppt_x</p:attrName>
                                        </p:attrNameLst>
                                      </p:cBhvr>
                                      <p:tavLst>
                                        <p:tav tm="0">
                                          <p:val>
                                            <p:strVal val="0-#ppt_w/2"/>
                                          </p:val>
                                        </p:tav>
                                        <p:tav tm="100000">
                                          <p:val>
                                            <p:strVal val="#ppt_x"/>
                                          </p:val>
                                        </p:tav>
                                      </p:tavLst>
                                    </p:anim>
                                    <p:anim calcmode="lin" valueType="num">
                                      <p:cBhvr additive="base">
                                        <p:cTn id="18" dur="500" fill="hold"/>
                                        <p:tgtEl>
                                          <p:spTgt spid="100454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454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5170" name="Picture 2" descr="fanyi-f17"/>
          <p:cNvPicPr>
            <a:picLocks noChangeAspect="1"/>
          </p:cNvPicPr>
          <p:nvPr/>
        </p:nvPicPr>
        <p:blipFill>
          <a:blip r:embed="rId1"/>
          <a:stretch>
            <a:fillRect/>
          </a:stretch>
        </p:blipFill>
        <p:spPr>
          <a:xfrm>
            <a:off x="0" y="0"/>
            <a:ext cx="8305800" cy="6824663"/>
          </a:xfrm>
          <a:prstGeom prst="rect">
            <a:avLst/>
          </a:prstGeom>
          <a:noFill/>
          <a:ln w="9525">
            <a:noFill/>
          </a:ln>
        </p:spPr>
      </p:pic>
      <p:sp>
        <p:nvSpPr>
          <p:cNvPr id="135171" name="Rectangle 3"/>
          <p:cNvSpPr/>
          <p:nvPr/>
        </p:nvSpPr>
        <p:spPr>
          <a:xfrm>
            <a:off x="4664075" y="0"/>
            <a:ext cx="4479925" cy="528638"/>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folHlink"/>
                </a:solidFill>
                <a:ea typeface="黑体" panose="02010609060101010101" pitchFamily="49" charset="-122"/>
              </a:rPr>
              <a:t>λ</a:t>
            </a:r>
            <a:r>
              <a:rPr lang="zh-CN" altLang="en-US" sz="2800" b="1" dirty="0">
                <a:solidFill>
                  <a:schemeClr val="folHlink"/>
                </a:solidFill>
                <a:ea typeface="黑体" panose="02010609060101010101" pitchFamily="49" charset="-122"/>
              </a:rPr>
              <a:t>噬菌体的的溶源性反应：</a:t>
            </a:r>
            <a:endParaRPr lang="zh-CN" altLang="en-US" sz="2400" b="1" dirty="0">
              <a:solidFill>
                <a:schemeClr val="folHlink"/>
              </a:solidFill>
              <a:ea typeface="黑体" panose="02010609060101010101" pitchFamily="49" charset="-122"/>
            </a:endParaRPr>
          </a:p>
        </p:txBody>
      </p:sp>
      <p:sp>
        <p:nvSpPr>
          <p:cNvPr id="135172" name="Text Box 4"/>
          <p:cNvSpPr txBox="1"/>
          <p:nvPr/>
        </p:nvSpPr>
        <p:spPr>
          <a:xfrm>
            <a:off x="5273675" y="2781300"/>
            <a:ext cx="3851275" cy="831850"/>
          </a:xfrm>
          <a:prstGeom prst="rect">
            <a:avLst/>
          </a:prstGeom>
          <a:solidFill>
            <a:srgbClr val="0000FF"/>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通过特定位点整合（切离）</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细菌染色体</a:t>
            </a:r>
            <a:endParaRPr lang="zh-CN" altLang="en-US" sz="2400" b="1" dirty="0">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图片 1"/>
          <p:cNvPicPr/>
          <p:nvPr/>
        </p:nvPicPr>
        <p:blipFill>
          <a:blip r:embed="rId1"/>
          <a:stretch>
            <a:fillRect/>
          </a:stretch>
        </p:blipFill>
        <p:spPr>
          <a:xfrm>
            <a:off x="0" y="0"/>
            <a:ext cx="9144000" cy="6858000"/>
          </a:xfrm>
          <a:prstGeom prst="rect">
            <a:avLst/>
          </a:prstGeom>
          <a:noFill/>
          <a:ln w="9525">
            <a:noFill/>
          </a:ln>
        </p:spPr>
      </p:pic>
      <p:sp>
        <p:nvSpPr>
          <p:cNvPr id="15363" name="TextBox 1"/>
          <p:cNvSpPr txBox="1"/>
          <p:nvPr/>
        </p:nvSpPr>
        <p:spPr>
          <a:xfrm>
            <a:off x="6516688" y="5589588"/>
            <a:ext cx="1987550" cy="522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FF0000"/>
                </a:solidFill>
              </a:rPr>
              <a:t>艾滋病病毒</a:t>
            </a:r>
            <a:endParaRPr lang="zh-CN" altLang="en-US" sz="2800" b="1" dirty="0">
              <a:solidFill>
                <a:srgbClr val="FF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7218" name="Picture 2" descr="蝾螈转变(b7-f6"/>
          <p:cNvPicPr>
            <a:picLocks noChangeAspect="1"/>
          </p:cNvPicPr>
          <p:nvPr/>
        </p:nvPicPr>
        <p:blipFill>
          <a:blip r:embed="rId1"/>
          <a:stretch>
            <a:fillRect/>
          </a:stretch>
        </p:blipFill>
        <p:spPr>
          <a:xfrm>
            <a:off x="0" y="0"/>
            <a:ext cx="5761038" cy="6858000"/>
          </a:xfrm>
          <a:prstGeom prst="rect">
            <a:avLst/>
          </a:prstGeom>
          <a:noFill/>
          <a:ln w="9525">
            <a:noFill/>
          </a:ln>
        </p:spPr>
      </p:pic>
      <p:sp>
        <p:nvSpPr>
          <p:cNvPr id="137219" name="Rectangle 3"/>
          <p:cNvSpPr/>
          <p:nvPr/>
        </p:nvSpPr>
        <p:spPr>
          <a:xfrm>
            <a:off x="4664075" y="0"/>
            <a:ext cx="4479925" cy="528638"/>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solidFill>
                  <a:schemeClr val="folHlink"/>
                </a:solidFill>
                <a:ea typeface="黑体" panose="02010609060101010101" pitchFamily="49" charset="-122"/>
              </a:rPr>
              <a:t>λ</a:t>
            </a:r>
            <a:r>
              <a:rPr lang="zh-CN" altLang="en-US" sz="2800" b="1" dirty="0">
                <a:solidFill>
                  <a:schemeClr val="folHlink"/>
                </a:solidFill>
                <a:ea typeface="黑体" panose="02010609060101010101" pitchFamily="49" charset="-122"/>
              </a:rPr>
              <a:t>噬菌体的的溶源性反应：</a:t>
            </a:r>
            <a:endParaRPr lang="zh-CN" altLang="en-US" sz="2400" b="1" dirty="0">
              <a:solidFill>
                <a:schemeClr val="folHlink"/>
              </a:solidFill>
              <a:ea typeface="黑体" panose="02010609060101010101" pitchFamily="49" charset="-122"/>
            </a:endParaRPr>
          </a:p>
        </p:txBody>
      </p:sp>
      <p:sp>
        <p:nvSpPr>
          <p:cNvPr id="137220" name="Text Box 4"/>
          <p:cNvSpPr txBox="1"/>
          <p:nvPr/>
        </p:nvSpPr>
        <p:spPr>
          <a:xfrm>
            <a:off x="5692775" y="1371600"/>
            <a:ext cx="3756025" cy="3825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0"/>
              </a:spcBef>
              <a:buNone/>
            </a:pPr>
            <a:r>
              <a:rPr lang="zh-CN" altLang="en-US" sz="2800" b="1" dirty="0">
                <a:solidFill>
                  <a:srgbClr val="FFFFCC"/>
                </a:solidFill>
                <a:ea typeface="黑体" panose="02010609060101010101" pitchFamily="49" charset="-122"/>
              </a:rPr>
              <a:t>外界因素如紫外线可</a:t>
            </a:r>
            <a:endParaRPr lang="zh-CN" altLang="en-US" sz="2800" b="1" dirty="0">
              <a:solidFill>
                <a:srgbClr val="FFFFCC"/>
              </a:solidFill>
              <a:ea typeface="黑体" panose="02010609060101010101" pitchFamily="49" charset="-122"/>
            </a:endParaRPr>
          </a:p>
          <a:p>
            <a:pPr marL="0" lvl="0" indent="0" eaLnBrk="1" hangingPunct="1">
              <a:lnSpc>
                <a:spcPct val="125000"/>
              </a:lnSpc>
              <a:spcBef>
                <a:spcPct val="0"/>
              </a:spcBef>
              <a:buNone/>
            </a:pPr>
            <a:r>
              <a:rPr lang="zh-CN" altLang="en-US" sz="2800" b="1" dirty="0">
                <a:solidFill>
                  <a:srgbClr val="FFFFCC"/>
                </a:solidFill>
                <a:ea typeface="黑体" panose="02010609060101010101" pitchFamily="49" charset="-122"/>
              </a:rPr>
              <a:t>引起宿主的染色体的</a:t>
            </a:r>
            <a:endParaRPr lang="zh-CN" altLang="en-US" sz="2800" b="1" dirty="0">
              <a:solidFill>
                <a:srgbClr val="FFFFCC"/>
              </a:solidFill>
              <a:ea typeface="黑体" panose="02010609060101010101" pitchFamily="49" charset="-122"/>
            </a:endParaRPr>
          </a:p>
          <a:p>
            <a:pPr marL="0" lvl="0" indent="0" eaLnBrk="1" hangingPunct="1">
              <a:lnSpc>
                <a:spcPct val="125000"/>
              </a:lnSpc>
              <a:spcBef>
                <a:spcPct val="0"/>
              </a:spcBef>
              <a:buNone/>
            </a:pPr>
            <a:r>
              <a:rPr lang="zh-CN" altLang="en-US" sz="2800" b="1" dirty="0">
                <a:solidFill>
                  <a:srgbClr val="FFFFCC"/>
                </a:solidFill>
                <a:ea typeface="黑体" panose="02010609060101010101" pitchFamily="49" charset="-122"/>
              </a:rPr>
              <a:t>破坏，宿主产生应急</a:t>
            </a:r>
            <a:endParaRPr lang="zh-CN" altLang="en-US" sz="2800" b="1" dirty="0">
              <a:solidFill>
                <a:srgbClr val="FFFFCC"/>
              </a:solidFill>
              <a:ea typeface="黑体" panose="02010609060101010101" pitchFamily="49" charset="-122"/>
            </a:endParaRPr>
          </a:p>
          <a:p>
            <a:pPr marL="0" lvl="0" indent="0" eaLnBrk="1" hangingPunct="1">
              <a:lnSpc>
                <a:spcPct val="125000"/>
              </a:lnSpc>
              <a:spcBef>
                <a:spcPct val="0"/>
              </a:spcBef>
              <a:buNone/>
            </a:pPr>
            <a:r>
              <a:rPr lang="zh-CN" altLang="en-US" sz="2800" b="1" dirty="0">
                <a:solidFill>
                  <a:srgbClr val="FFFFCC"/>
                </a:solidFill>
                <a:ea typeface="黑体" panose="02010609060101010101" pitchFamily="49" charset="-122"/>
              </a:rPr>
              <a:t>反应合成具有</a:t>
            </a:r>
            <a:r>
              <a:rPr lang="en-US" altLang="zh-CN" sz="2800" b="1" dirty="0">
                <a:solidFill>
                  <a:srgbClr val="FFFFCC"/>
                </a:solidFill>
                <a:ea typeface="黑体" panose="02010609060101010101" pitchFamily="49" charset="-122"/>
              </a:rPr>
              <a:t>DNA</a:t>
            </a:r>
            <a:r>
              <a:rPr lang="zh-CN" altLang="en-US" sz="2800" b="1" dirty="0">
                <a:solidFill>
                  <a:srgbClr val="FFFFCC"/>
                </a:solidFill>
                <a:ea typeface="黑体" panose="02010609060101010101" pitchFamily="49" charset="-122"/>
              </a:rPr>
              <a:t>重</a:t>
            </a:r>
            <a:endParaRPr lang="zh-CN" altLang="en-US" sz="2800" b="1" dirty="0">
              <a:solidFill>
                <a:srgbClr val="FFFFCC"/>
              </a:solidFill>
              <a:ea typeface="黑体" panose="02010609060101010101" pitchFamily="49" charset="-122"/>
            </a:endParaRPr>
          </a:p>
          <a:p>
            <a:pPr marL="0" lvl="0" indent="0" eaLnBrk="1" hangingPunct="1">
              <a:lnSpc>
                <a:spcPct val="125000"/>
              </a:lnSpc>
              <a:spcBef>
                <a:spcPct val="0"/>
              </a:spcBef>
              <a:buNone/>
            </a:pPr>
            <a:r>
              <a:rPr lang="zh-CN" altLang="en-US" sz="2800" b="1" dirty="0">
                <a:solidFill>
                  <a:srgbClr val="FFFFCC"/>
                </a:solidFill>
                <a:ea typeface="黑体" panose="02010609060101010101" pitchFamily="49" charset="-122"/>
              </a:rPr>
              <a:t>组活性的</a:t>
            </a:r>
            <a:r>
              <a:rPr lang="en-US" altLang="zh-CN" sz="2800" b="1" dirty="0">
                <a:solidFill>
                  <a:srgbClr val="FFFFCC"/>
                </a:solidFill>
                <a:ea typeface="黑体" panose="02010609060101010101" pitchFamily="49" charset="-122"/>
              </a:rPr>
              <a:t>RecA</a:t>
            </a:r>
            <a:r>
              <a:rPr lang="zh-CN" altLang="en-US" sz="2800" b="1" dirty="0">
                <a:solidFill>
                  <a:srgbClr val="FFFFCC"/>
                </a:solidFill>
                <a:ea typeface="黑体" panose="02010609060101010101" pitchFamily="49" charset="-122"/>
              </a:rPr>
              <a:t>蛋白</a:t>
            </a:r>
            <a:endParaRPr lang="zh-CN" altLang="en-US" sz="2800" b="1" dirty="0">
              <a:solidFill>
                <a:srgbClr val="FFFFCC"/>
              </a:solidFill>
              <a:ea typeface="黑体" panose="02010609060101010101" pitchFamily="49" charset="-122"/>
            </a:endParaRPr>
          </a:p>
          <a:p>
            <a:pPr marL="0" lvl="0" indent="0" eaLnBrk="1" hangingPunct="1">
              <a:lnSpc>
                <a:spcPct val="125000"/>
              </a:lnSpc>
              <a:spcBef>
                <a:spcPct val="0"/>
              </a:spcBef>
              <a:buNone/>
            </a:pPr>
            <a:r>
              <a:rPr lang="zh-CN" altLang="en-US" sz="2800" b="1" dirty="0">
                <a:solidFill>
                  <a:srgbClr val="FFFFCC"/>
                </a:solidFill>
                <a:ea typeface="黑体" panose="02010609060101010101" pitchFamily="49" charset="-122"/>
              </a:rPr>
              <a:t>，导致</a:t>
            </a:r>
            <a:r>
              <a:rPr lang="en-US" altLang="zh-CN" sz="2800" b="1" dirty="0">
                <a:solidFill>
                  <a:srgbClr val="FFFFCC"/>
                </a:solidFill>
                <a:ea typeface="黑体" panose="02010609060101010101" pitchFamily="49" charset="-122"/>
              </a:rPr>
              <a:t>cI</a:t>
            </a:r>
            <a:r>
              <a:rPr lang="zh-CN" altLang="en-US" sz="2800" b="1" dirty="0">
                <a:solidFill>
                  <a:srgbClr val="FFFFCC"/>
                </a:solidFill>
                <a:ea typeface="黑体" panose="02010609060101010101" pitchFamily="49" charset="-122"/>
              </a:rPr>
              <a:t>的被降解，</a:t>
            </a:r>
            <a:endParaRPr lang="zh-CN" altLang="en-US" sz="2800" b="1" dirty="0">
              <a:solidFill>
                <a:srgbClr val="FFFFCC"/>
              </a:solidFill>
              <a:ea typeface="黑体" panose="02010609060101010101" pitchFamily="49" charset="-122"/>
            </a:endParaRPr>
          </a:p>
          <a:p>
            <a:pPr marL="0" lvl="0" indent="0" eaLnBrk="1" hangingPunct="1">
              <a:lnSpc>
                <a:spcPct val="125000"/>
              </a:lnSpc>
              <a:spcBef>
                <a:spcPct val="0"/>
              </a:spcBef>
              <a:buNone/>
            </a:pPr>
            <a:r>
              <a:rPr lang="zh-CN" altLang="en-US" sz="2800" b="1" dirty="0">
                <a:solidFill>
                  <a:srgbClr val="FFFFCC"/>
                </a:solidFill>
                <a:ea typeface="黑体" panose="02010609060101010101" pitchFamily="49" charset="-122"/>
              </a:rPr>
              <a:t>噬菌体进入裂解循环。</a:t>
            </a:r>
            <a:endParaRPr lang="zh-CN" altLang="en-US" sz="2800" b="1" dirty="0">
              <a:solidFill>
                <a:srgbClr val="FFFFCC"/>
              </a:solidFill>
              <a:ea typeface="黑体" panose="02010609060101010101" pitchFamily="49" charset="-122"/>
            </a:endParaRPr>
          </a:p>
        </p:txBody>
      </p:sp>
      <p:sp>
        <p:nvSpPr>
          <p:cNvPr id="1012741" name="Text Box 5"/>
          <p:cNvSpPr txBox="1"/>
          <p:nvPr/>
        </p:nvSpPr>
        <p:spPr>
          <a:xfrm>
            <a:off x="5410200" y="5715000"/>
            <a:ext cx="3563938" cy="831850"/>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49" charset="-122"/>
              </a:rPr>
              <a:t>诱发裂解是检查是否存在</a:t>
            </a:r>
            <a:endParaRPr lang="zh-CN" altLang="en-US" sz="2400" b="1" dirty="0">
              <a:ea typeface="黑体" panose="02010609060101010101" pitchFamily="49" charset="-122"/>
            </a:endParaRPr>
          </a:p>
          <a:p>
            <a:pPr marL="0" lvl="0" indent="0" eaLnBrk="1" hangingPunct="1">
              <a:spcBef>
                <a:spcPct val="0"/>
              </a:spcBef>
              <a:buNone/>
            </a:pPr>
            <a:r>
              <a:rPr lang="zh-CN" altLang="en-US" sz="2400" b="1" dirty="0">
                <a:ea typeface="黑体" panose="02010609060101010101" pitchFamily="49" charset="-122"/>
              </a:rPr>
              <a:t>溶原性细菌的有效方法</a:t>
            </a:r>
            <a:endParaRPr lang="zh-CN" altLang="en-US" sz="2400" b="1" dirty="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012741"/>
                                        </p:tgtEl>
                                        <p:attrNameLst>
                                          <p:attrName>style.visibility</p:attrName>
                                        </p:attrNameLst>
                                      </p:cBhvr>
                                      <p:to>
                                        <p:strVal val="visible"/>
                                      </p:to>
                                    </p:set>
                                    <p:anim calcmode="lin" valueType="num">
                                      <p:cBhvr additive="base">
                                        <p:cTn id="7" dur="500" fill="hold"/>
                                        <p:tgtEl>
                                          <p:spTgt spid="1012741"/>
                                        </p:tgtEl>
                                        <p:attrNameLst>
                                          <p:attrName>ppt_x</p:attrName>
                                        </p:attrNameLst>
                                      </p:cBhvr>
                                      <p:tavLst>
                                        <p:tav tm="0">
                                          <p:val>
                                            <p:strVal val="0-#ppt_w/2"/>
                                          </p:val>
                                        </p:tav>
                                        <p:tav tm="100000">
                                          <p:val>
                                            <p:strVal val="#ppt_x"/>
                                          </p:val>
                                        </p:tav>
                                      </p:tavLst>
                                    </p:anim>
                                    <p:anim calcmode="lin" valueType="num">
                                      <p:cBhvr additive="base">
                                        <p:cTn id="8" dur="500" fill="hold"/>
                                        <p:tgtEl>
                                          <p:spTgt spid="10127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274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55650" y="582613"/>
            <a:ext cx="7704138" cy="4154170"/>
          </a:xfrm>
          <a:prstGeom prst="rect">
            <a:avLst/>
          </a:prstGeom>
          <a:noFill/>
        </p:spPr>
        <p:txBody>
          <a:bodyPr>
            <a:spAutoFit/>
          </a:bodyPr>
          <a:lstStyle/>
          <a:p>
            <a:pPr marR="0" defTabSz="914400">
              <a:buClrTx/>
              <a:buSzTx/>
              <a:buFontTx/>
              <a:buNone/>
              <a:defRPr/>
            </a:pPr>
            <a:r>
              <a:rPr kumimoji="0" lang="zh-CN" altLang="en-US" b="1" kern="1200" cap="none" spc="0" normalizeH="0" baseline="0" noProof="0" dirty="0">
                <a:solidFill>
                  <a:schemeClr val="accent1"/>
                </a:solidFill>
                <a:latin typeface="Times New Roman" panose="02020603050405020304" pitchFamily="18" charset="0"/>
                <a:ea typeface="黑体" panose="02010609060101010101" pitchFamily="49" charset="-122"/>
                <a:cs typeface="+mn-cs"/>
              </a:rPr>
              <a:t>下列对病毒的描述中错误的是：</a:t>
            </a:r>
            <a:endParaRPr kumimoji="0" lang="en-US" altLang="zh-CN" b="1" kern="1200" cap="none" spc="0" normalizeH="0" baseline="0" noProof="0" dirty="0">
              <a:solidFill>
                <a:schemeClr val="accent1"/>
              </a:solidFill>
              <a:latin typeface="Times New Roman" panose="02020603050405020304" pitchFamily="18" charset="0"/>
              <a:ea typeface="黑体" panose="02010609060101010101" pitchFamily="49" charset="-122"/>
              <a:cs typeface="+mn-cs"/>
            </a:endParaRPr>
          </a:p>
          <a:p>
            <a:pPr marR="0" defTabSz="914400">
              <a:buClrTx/>
              <a:buSzTx/>
              <a:buFontTx/>
              <a:buNone/>
              <a:defRPr/>
            </a:pPr>
            <a:endParaRPr kumimoji="0" lang="en-US" altLang="zh-CN" b="1" kern="1200" cap="none" spc="0" normalizeH="0" baseline="0" noProof="0" dirty="0">
              <a:solidFill>
                <a:schemeClr val="accent1"/>
              </a:solidFill>
              <a:latin typeface="Times New Roman" panose="02020603050405020304" pitchFamily="18" charset="0"/>
              <a:ea typeface="黑体" panose="02010609060101010101" pitchFamily="49" charset="-122"/>
              <a:cs typeface="+mn-cs"/>
            </a:endParaRPr>
          </a:p>
          <a:p>
            <a:pPr marL="514350" marR="0" indent="-514350" defTabSz="914400">
              <a:buClrTx/>
              <a:buSzTx/>
              <a:buFontTx/>
              <a:buAutoNum type="alphaUcPeriod"/>
              <a:defRPr/>
            </a:pPr>
            <a:r>
              <a:rPr kumimoji="0" lang="zh-CN" altLang="en-US" b="1" kern="1200" cap="none" spc="0" normalizeH="0" baseline="0" noProof="0" dirty="0">
                <a:latin typeface="Times New Roman" panose="02020603050405020304" pitchFamily="18" charset="0"/>
                <a:ea typeface="黑体" panose="02010609060101010101" pitchFamily="49" charset="-122"/>
                <a:cs typeface="+mn-cs"/>
              </a:rPr>
              <a:t>病毒的一步生长曲线能测定</a:t>
            </a:r>
            <a:r>
              <a:rPr kumimoji="0" lang="zh-CN" altLang="en-US" b="1" kern="1200" cap="none" spc="0" normalizeH="0" baseline="0" noProof="0" dirty="0">
                <a:solidFill>
                  <a:srgbClr val="FF0000"/>
                </a:solidFill>
                <a:latin typeface="Times New Roman" panose="02020603050405020304" pitchFamily="18" charset="0"/>
                <a:ea typeface="黑体" panose="02010609060101010101" pitchFamily="49" charset="-122"/>
                <a:cs typeface="+mn-cs"/>
              </a:rPr>
              <a:t>隐蔽期</a:t>
            </a:r>
            <a:r>
              <a:rPr kumimoji="0" lang="zh-CN" altLang="en-US" b="1" kern="1200" cap="none" spc="0" normalizeH="0" baseline="0" noProof="0" dirty="0">
                <a:latin typeface="Times New Roman" panose="02020603050405020304" pitchFamily="18" charset="0"/>
                <a:ea typeface="黑体" panose="02010609060101010101" pitchFamily="49" charset="-122"/>
                <a:cs typeface="+mn-cs"/>
              </a:rPr>
              <a:t>和裂解量；（潜伏期）</a:t>
            </a:r>
            <a:endParaRPr kumimoji="0" lang="en-US" altLang="zh-CN" b="1" kern="1200" cap="none" spc="0" normalizeH="0" baseline="0" noProof="0" dirty="0">
              <a:latin typeface="Times New Roman" panose="02020603050405020304" pitchFamily="18" charset="0"/>
              <a:ea typeface="黑体" panose="02010609060101010101" pitchFamily="49" charset="-122"/>
              <a:cs typeface="+mn-cs"/>
            </a:endParaRPr>
          </a:p>
          <a:p>
            <a:pPr marL="514350" marR="0" indent="-514350" defTabSz="914400">
              <a:buClrTx/>
              <a:buSzTx/>
              <a:buFontTx/>
              <a:buAutoNum type="alphaUcPeriod"/>
              <a:defRPr/>
            </a:pPr>
            <a:endParaRPr kumimoji="0" lang="en-US" altLang="zh-CN" b="1" kern="1200" cap="none" spc="0" normalizeH="0" baseline="0" noProof="0" dirty="0">
              <a:latin typeface="Times New Roman" panose="02020603050405020304" pitchFamily="18" charset="0"/>
              <a:ea typeface="黑体" panose="02010609060101010101" pitchFamily="49" charset="-122"/>
              <a:cs typeface="+mn-cs"/>
            </a:endParaRPr>
          </a:p>
          <a:p>
            <a:pPr marL="514350" marR="0" indent="-514350" defTabSz="914400">
              <a:buClrTx/>
              <a:buSzTx/>
              <a:buFontTx/>
              <a:buAutoNum type="alphaUcPeriod"/>
              <a:defRPr/>
            </a:pPr>
            <a:r>
              <a:rPr kumimoji="0" lang="zh-CN" altLang="en-US" b="1" kern="1200" cap="none" spc="0" normalizeH="0" baseline="0" noProof="0" dirty="0">
                <a:latin typeface="Times New Roman" panose="02020603050405020304" pitchFamily="18" charset="0"/>
                <a:ea typeface="黑体" panose="02010609060101010101" pitchFamily="49" charset="-122"/>
                <a:cs typeface="+mn-cs"/>
              </a:rPr>
              <a:t>病毒不会同时含有</a:t>
            </a:r>
            <a:r>
              <a:rPr kumimoji="0" lang="en-US" altLang="zh-CN" b="1" kern="1200" cap="none" spc="0" normalizeH="0" baseline="0" noProof="0" dirty="0">
                <a:latin typeface="Times New Roman" panose="02020603050405020304" pitchFamily="18" charset="0"/>
                <a:ea typeface="黑体" panose="02010609060101010101" pitchFamily="49" charset="-122"/>
                <a:cs typeface="+mn-cs"/>
              </a:rPr>
              <a:t>DNA</a:t>
            </a:r>
            <a:r>
              <a:rPr kumimoji="0" lang="zh-CN" altLang="en-US" b="1" kern="1200" cap="none" spc="0" normalizeH="0" baseline="0" noProof="0" dirty="0">
                <a:latin typeface="Times New Roman" panose="02020603050405020304" pitchFamily="18" charset="0"/>
                <a:ea typeface="黑体" panose="02010609060101010101" pitchFamily="49" charset="-122"/>
                <a:cs typeface="+mn-cs"/>
              </a:rPr>
              <a:t>和</a:t>
            </a:r>
            <a:r>
              <a:rPr kumimoji="0" lang="en-US" altLang="zh-CN" b="1" kern="1200" cap="none" spc="0" normalizeH="0" baseline="0" noProof="0" dirty="0">
                <a:latin typeface="Times New Roman" panose="02020603050405020304" pitchFamily="18" charset="0"/>
                <a:ea typeface="黑体" panose="02010609060101010101" pitchFamily="49" charset="-122"/>
                <a:cs typeface="+mn-cs"/>
              </a:rPr>
              <a:t>RNA</a:t>
            </a:r>
            <a:r>
              <a:rPr kumimoji="0" lang="zh-CN" altLang="en-US" b="1" kern="1200" cap="none" spc="0" normalizeH="0" baseline="0" noProof="0" dirty="0">
                <a:latin typeface="Times New Roman" panose="02020603050405020304" pitchFamily="18" charset="0"/>
                <a:ea typeface="黑体" panose="02010609060101010101" pitchFamily="49" charset="-122"/>
                <a:cs typeface="+mn-cs"/>
              </a:rPr>
              <a:t>；（其实是错的）</a:t>
            </a:r>
            <a:endParaRPr kumimoji="0" lang="en-US" altLang="zh-CN" b="1" kern="1200" cap="none" spc="0" normalizeH="0" baseline="0" noProof="0" dirty="0">
              <a:latin typeface="Times New Roman" panose="02020603050405020304" pitchFamily="18" charset="0"/>
              <a:ea typeface="黑体" panose="02010609060101010101" pitchFamily="49" charset="-122"/>
              <a:cs typeface="+mn-cs"/>
            </a:endParaRPr>
          </a:p>
          <a:p>
            <a:pPr marL="514350" marR="0" indent="-514350" defTabSz="914400">
              <a:buClrTx/>
              <a:buSzTx/>
              <a:buFontTx/>
              <a:buAutoNum type="alphaUcPeriod"/>
              <a:defRPr/>
            </a:pPr>
            <a:endParaRPr kumimoji="0" lang="en-US" altLang="zh-CN" b="1" kern="1200" cap="none" spc="0" normalizeH="0" baseline="0" noProof="0" dirty="0">
              <a:latin typeface="Times New Roman" panose="02020603050405020304" pitchFamily="18" charset="0"/>
              <a:ea typeface="黑体" panose="02010609060101010101" pitchFamily="49" charset="-122"/>
              <a:cs typeface="+mn-cs"/>
            </a:endParaRPr>
          </a:p>
          <a:p>
            <a:pPr marL="514350" marR="0" indent="-514350" defTabSz="914400">
              <a:buClrTx/>
              <a:buSzTx/>
              <a:buFontTx/>
              <a:buAutoNum type="alphaUcPeriod"/>
              <a:defRPr/>
            </a:pPr>
            <a:r>
              <a:rPr kumimoji="0" lang="zh-CN" altLang="en-US" b="1" kern="1200" cap="none" spc="0" normalizeH="0" baseline="0" noProof="0" dirty="0">
                <a:latin typeface="Times New Roman" panose="02020603050405020304" pitchFamily="18" charset="0"/>
                <a:ea typeface="黑体" panose="02010609060101010101" pitchFamily="49" charset="-122"/>
                <a:cs typeface="+mn-cs"/>
              </a:rPr>
              <a:t>病毒通过识别细胞表面受体，侵入宿主细胞；</a:t>
            </a:r>
            <a:endParaRPr kumimoji="0" lang="en-US" altLang="zh-CN" b="1" kern="1200" cap="none" spc="0" normalizeH="0" baseline="0" noProof="0" dirty="0">
              <a:latin typeface="Times New Roman" panose="02020603050405020304" pitchFamily="18" charset="0"/>
              <a:ea typeface="黑体" panose="02010609060101010101" pitchFamily="49" charset="-122"/>
              <a:cs typeface="+mn-cs"/>
            </a:endParaRPr>
          </a:p>
          <a:p>
            <a:pPr marL="514350" marR="0" indent="-514350" defTabSz="914400">
              <a:buClrTx/>
              <a:buSzTx/>
              <a:buFontTx/>
              <a:buAutoNum type="alphaUcPeriod"/>
              <a:defRPr/>
            </a:pPr>
            <a:endParaRPr kumimoji="0" lang="en-US" altLang="zh-CN" b="1" kern="1200" cap="none" spc="0" normalizeH="0" baseline="0" noProof="0" dirty="0">
              <a:latin typeface="Times New Roman" panose="02020603050405020304" pitchFamily="18" charset="0"/>
              <a:ea typeface="黑体" panose="02010609060101010101" pitchFamily="49" charset="-122"/>
              <a:cs typeface="+mn-cs"/>
            </a:endParaRPr>
          </a:p>
          <a:p>
            <a:pPr marL="514350" marR="0" indent="-514350" defTabSz="914400">
              <a:buClrTx/>
              <a:buSzTx/>
              <a:buFontTx/>
              <a:buAutoNum type="alphaUcPeriod"/>
              <a:defRPr/>
            </a:pPr>
            <a:r>
              <a:rPr kumimoji="0" lang="zh-CN" altLang="en-US" b="1" kern="1200" cap="none" spc="0" normalizeH="0" baseline="0" noProof="0" dirty="0">
                <a:latin typeface="Times New Roman" panose="02020603050405020304" pitchFamily="18" charset="0"/>
                <a:ea typeface="黑体" panose="02010609060101010101" pitchFamily="49" charset="-122"/>
                <a:cs typeface="+mn-cs"/>
              </a:rPr>
              <a:t>溶原性反应是指病毒基因组整合到宿主基因组中，并不产生病毒颗粒。</a:t>
            </a:r>
            <a:endParaRPr kumimoji="0" lang="zh-CN" altLang="en-US" kern="1200" cap="none" spc="0" normalizeH="0" baseline="0" noProof="0" dirty="0">
              <a:latin typeface="Times New Roman" panose="02020603050405020304" pitchFamily="18" charset="0"/>
              <a:ea typeface="宋体" panose="02010600030101010101" pitchFamily="2" charset="-122"/>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Picture 2"/>
          <p:cNvPicPr>
            <a:picLocks noChangeAspect="1"/>
          </p:cNvPicPr>
          <p:nvPr/>
        </p:nvPicPr>
        <p:blipFill>
          <a:blip r:embed="rId1"/>
          <a:stretch>
            <a:fillRect/>
          </a:stretch>
        </p:blipFill>
        <p:spPr>
          <a:xfrm>
            <a:off x="4427538" y="3805238"/>
            <a:ext cx="4079875" cy="2689225"/>
          </a:xfrm>
          <a:prstGeom prst="rect">
            <a:avLst/>
          </a:prstGeom>
          <a:noFill/>
          <a:ln w="9525">
            <a:noFill/>
          </a:ln>
        </p:spPr>
      </p:pic>
      <p:pic>
        <p:nvPicPr>
          <p:cNvPr id="16387" name="Picture 3"/>
          <p:cNvPicPr>
            <a:picLocks noChangeAspect="1"/>
          </p:cNvPicPr>
          <p:nvPr/>
        </p:nvPicPr>
        <p:blipFill>
          <a:blip r:embed="rId2"/>
          <a:stretch>
            <a:fillRect/>
          </a:stretch>
        </p:blipFill>
        <p:spPr>
          <a:xfrm>
            <a:off x="4427538" y="392113"/>
            <a:ext cx="4079875" cy="3059112"/>
          </a:xfrm>
          <a:prstGeom prst="rect">
            <a:avLst/>
          </a:prstGeom>
          <a:noFill/>
          <a:ln w="9525">
            <a:noFill/>
          </a:ln>
        </p:spPr>
      </p:pic>
      <p:pic>
        <p:nvPicPr>
          <p:cNvPr id="16388" name="Picture 4"/>
          <p:cNvPicPr>
            <a:picLocks noChangeAspect="1"/>
          </p:cNvPicPr>
          <p:nvPr/>
        </p:nvPicPr>
        <p:blipFill>
          <a:blip r:embed="rId3"/>
          <a:stretch>
            <a:fillRect/>
          </a:stretch>
        </p:blipFill>
        <p:spPr>
          <a:xfrm>
            <a:off x="395288" y="404813"/>
            <a:ext cx="3476625" cy="5372100"/>
          </a:xfrm>
          <a:prstGeom prst="rect">
            <a:avLst/>
          </a:prstGeom>
          <a:noFill/>
          <a:ln w="9525">
            <a:noFill/>
          </a:ln>
        </p:spPr>
      </p:pic>
      <p:sp>
        <p:nvSpPr>
          <p:cNvPr id="16389" name="TextBox 4"/>
          <p:cNvSpPr txBox="1"/>
          <p:nvPr/>
        </p:nvSpPr>
        <p:spPr>
          <a:xfrm>
            <a:off x="971550" y="5970588"/>
            <a:ext cx="198755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FF0000"/>
                </a:solidFill>
              </a:rPr>
              <a:t>埃博拉病毒</a:t>
            </a:r>
            <a:endParaRPr lang="zh-CN" altLang="en-US" sz="2800" b="1" dirty="0">
              <a:solidFill>
                <a:srgbClr val="FF00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TextBox 4"/>
          <p:cNvSpPr txBox="1"/>
          <p:nvPr/>
        </p:nvSpPr>
        <p:spPr>
          <a:xfrm>
            <a:off x="387350" y="4676775"/>
            <a:ext cx="3305175"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FF0000"/>
                </a:solidFill>
              </a:rPr>
              <a:t>新冠病毒</a:t>
            </a:r>
            <a:r>
              <a:rPr lang="en-US" altLang="zh-CN" sz="2800" b="1" dirty="0">
                <a:solidFill>
                  <a:srgbClr val="FF0000"/>
                </a:solidFill>
              </a:rPr>
              <a:t>COVID-19</a:t>
            </a:r>
            <a:endParaRPr lang="zh-CN" altLang="en-US" sz="2800" b="1" dirty="0">
              <a:solidFill>
                <a:srgbClr val="FF0000"/>
              </a:solidFill>
            </a:endParaRPr>
          </a:p>
        </p:txBody>
      </p:sp>
      <p:pic>
        <p:nvPicPr>
          <p:cNvPr id="17411" name="图片 3"/>
          <p:cNvPicPr>
            <a:picLocks noChangeAspect="1"/>
          </p:cNvPicPr>
          <p:nvPr/>
        </p:nvPicPr>
        <p:blipFill>
          <a:blip r:embed="rId1"/>
          <a:stretch>
            <a:fillRect/>
          </a:stretch>
        </p:blipFill>
        <p:spPr>
          <a:xfrm>
            <a:off x="395288" y="333375"/>
            <a:ext cx="5086350" cy="2857500"/>
          </a:xfrm>
          <a:prstGeom prst="rect">
            <a:avLst/>
          </a:prstGeom>
          <a:noFill/>
          <a:ln w="9525">
            <a:noFill/>
          </a:ln>
        </p:spPr>
      </p:pic>
      <p:pic>
        <p:nvPicPr>
          <p:cNvPr id="17412" name="图片 4"/>
          <p:cNvPicPr>
            <a:picLocks noChangeAspect="1"/>
          </p:cNvPicPr>
          <p:nvPr/>
        </p:nvPicPr>
        <p:blipFill>
          <a:blip r:embed="rId2"/>
          <a:stretch>
            <a:fillRect/>
          </a:stretch>
        </p:blipFill>
        <p:spPr>
          <a:xfrm>
            <a:off x="3851275" y="3536950"/>
            <a:ext cx="5175250" cy="2801938"/>
          </a:xfrm>
          <a:prstGeom prst="rect">
            <a:avLst/>
          </a:prstGeom>
          <a:noFill/>
          <a:ln w="9525">
            <a:noFill/>
          </a:ln>
        </p:spPr>
      </p:pic>
    </p:spTree>
  </p:cSld>
  <p:clrMapOvr>
    <a:masterClrMapping/>
  </p:clrMapOvr>
</p:sld>
</file>

<file path=ppt/tags/tag1.xml><?xml version="1.0" encoding="utf-8"?>
<p:tagLst xmlns:p="http://schemas.openxmlformats.org/presentationml/2006/main">
  <p:tag name="KSO_WPP_MARK_KEY" val="f892666f-b394-4471-9c99-e6007d77645e"/>
  <p:tag name="COMMONDATA" val="eyJoZGlkIjoiMTFlZjIzMmQyMjllNTBiODA2MDJmZDNlYzJmMTdmNmEifQ=="/>
</p:tagLst>
</file>

<file path=ppt/theme/theme1.xml><?xml version="1.0" encoding="utf-8"?>
<a:theme xmlns:a="http://schemas.openxmlformats.org/drawingml/2006/main" name="冲动型模板">
  <a:themeElements>
    <a:clrScheme name="冲动型模板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冲动型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00FF"/>
        </a:solidFill>
        <a:ln w="9525" cap="flat" cmpd="sng" algn="ctr">
          <a:solidFill>
            <a:srgbClr val="99CC00"/>
          </a:solid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0000FF"/>
        </a:solidFill>
        <a:ln w="9525" cap="flat" cmpd="sng" algn="ctr">
          <a:solidFill>
            <a:srgbClr val="99CC00"/>
          </a:solidFill>
          <a:prstDash val="solid"/>
          <a:round/>
          <a:headEnd type="none" w="med" len="med"/>
          <a:tailEnd type="none" w="med" len="med"/>
        </a:ln>
      </a:spPr>
      <a:bodyPr vert="horz" wrap="none" lIns="91440" tIns="45720" rIns="91440" bIns="4572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冲动型模板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冲动型模板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冲动型模板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冲动型模板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冲动型模板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冲动型模板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Office\Templates\演示文稿设计\冲动型模板.pot</Template>
  <TotalTime>0</TotalTime>
  <Words>7796</Words>
  <Application>WPS 演示</Application>
  <PresentationFormat>全屏显示(4:3)</PresentationFormat>
  <Paragraphs>823</Paragraphs>
  <Slides>71</Slides>
  <Notes>61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71</vt:i4>
      </vt:variant>
    </vt:vector>
  </HeadingPairs>
  <TitlesOfParts>
    <vt:vector size="81" baseType="lpstr">
      <vt:lpstr>Arial</vt:lpstr>
      <vt:lpstr>宋体</vt:lpstr>
      <vt:lpstr>Wingdings</vt:lpstr>
      <vt:lpstr>Times New Roman</vt:lpstr>
      <vt:lpstr>黑体</vt:lpstr>
      <vt:lpstr>仿宋</vt:lpstr>
      <vt:lpstr>Marlett</vt:lpstr>
      <vt:lpstr>微软雅黑</vt:lpstr>
      <vt:lpstr>Arial Unicode MS</vt:lpstr>
      <vt:lpstr>冲动型模板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PKU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TZX</dc:creator>
  <cp:lastModifiedBy>彩星、巧成拙</cp:lastModifiedBy>
  <cp:revision>488</cp:revision>
  <dcterms:created xsi:type="dcterms:W3CDTF">2000-06-05T12:03:43Z</dcterms:created>
  <dcterms:modified xsi:type="dcterms:W3CDTF">2023-04-11T09:45:47Z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97B84CCB6A7241948528E9EDCAE54C8D_12</vt:lpwstr>
  </property>
  <property fmtid="{D5CDD505-2E9C-101B-9397-08002B2CF9AE}" pid="3" name="KSOProductBuildVer">
    <vt:lpwstr>2052-11.1.0.14036</vt:lpwstr>
  </property>
</Properties>
</file>